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7"/>
  </p:notesMasterIdLst>
  <p:sldIdLst>
    <p:sldId id="256" r:id="rId3"/>
    <p:sldId id="259" r:id="rId4"/>
    <p:sldId id="260" r:id="rId5"/>
    <p:sldId id="275" r:id="rId6"/>
    <p:sldId id="262" r:id="rId7"/>
    <p:sldId id="271" r:id="rId8"/>
    <p:sldId id="267" r:id="rId9"/>
    <p:sldId id="263" r:id="rId10"/>
    <p:sldId id="272" r:id="rId11"/>
    <p:sldId id="274" r:id="rId12"/>
    <p:sldId id="264" r:id="rId13"/>
    <p:sldId id="269" r:id="rId14"/>
    <p:sldId id="268" r:id="rId15"/>
    <p:sldId id="270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CAE7E7"/>
    <a:srgbClr val="0097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8" autoAdjust="0"/>
    <p:restoredTop sz="78604" autoAdjust="0"/>
  </p:normalViewPr>
  <p:slideViewPr>
    <p:cSldViewPr snapToGrid="0">
      <p:cViewPr varScale="1">
        <p:scale>
          <a:sx n="88" d="100"/>
          <a:sy n="88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29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7D76C2-D599-4496-9B2A-45ABDF9556C1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5B77551-1EEB-4977-8721-0103D3DF80CB}">
      <dgm:prSet/>
      <dgm:spPr/>
      <dgm:t>
        <a:bodyPr/>
        <a:lstStyle/>
        <a:p>
          <a:r>
            <a:rPr lang="de-DE"/>
            <a:t>Zielsetzung</a:t>
          </a:r>
          <a:endParaRPr lang="en-US"/>
        </a:p>
      </dgm:t>
    </dgm:pt>
    <dgm:pt modelId="{5D5A6F02-4697-4674-A6B5-137D0C7BE104}" type="parTrans" cxnId="{D8B46D49-B738-4044-A6FA-A2F2CD623DE1}">
      <dgm:prSet/>
      <dgm:spPr/>
      <dgm:t>
        <a:bodyPr/>
        <a:lstStyle/>
        <a:p>
          <a:endParaRPr lang="en-US"/>
        </a:p>
      </dgm:t>
    </dgm:pt>
    <dgm:pt modelId="{04E0F438-9AD0-4BB4-A21A-ECFA2F5F08A0}" type="sibTrans" cxnId="{D8B46D49-B738-4044-A6FA-A2F2CD623DE1}">
      <dgm:prSet/>
      <dgm:spPr/>
      <dgm:t>
        <a:bodyPr/>
        <a:lstStyle/>
        <a:p>
          <a:endParaRPr lang="en-US"/>
        </a:p>
      </dgm:t>
    </dgm:pt>
    <dgm:pt modelId="{46DB7E3F-FEAB-44F2-AF2A-24FDFFD0CFD2}">
      <dgm:prSet/>
      <dgm:spPr/>
      <dgm:t>
        <a:bodyPr/>
        <a:lstStyle/>
        <a:p>
          <a:r>
            <a:rPr lang="de-DE" dirty="0"/>
            <a:t>Übersicht entwickelter Prototypen</a:t>
          </a:r>
          <a:endParaRPr lang="en-US" dirty="0"/>
        </a:p>
      </dgm:t>
    </dgm:pt>
    <dgm:pt modelId="{7983403B-ED27-4797-B267-FB50A778DF31}" type="parTrans" cxnId="{9E956904-DC17-4611-A745-7160D2E8BC5F}">
      <dgm:prSet/>
      <dgm:spPr/>
      <dgm:t>
        <a:bodyPr/>
        <a:lstStyle/>
        <a:p>
          <a:endParaRPr lang="en-US"/>
        </a:p>
      </dgm:t>
    </dgm:pt>
    <dgm:pt modelId="{1C0058FB-3C34-47B2-9FA4-57702EBD783F}" type="sibTrans" cxnId="{9E956904-DC17-4611-A745-7160D2E8BC5F}">
      <dgm:prSet/>
      <dgm:spPr/>
      <dgm:t>
        <a:bodyPr/>
        <a:lstStyle/>
        <a:p>
          <a:endParaRPr lang="en-US"/>
        </a:p>
      </dgm:t>
    </dgm:pt>
    <dgm:pt modelId="{C1D850C5-846C-4C73-88B2-594FB949ADD7}">
      <dgm:prSet/>
      <dgm:spPr/>
      <dgm:t>
        <a:bodyPr/>
        <a:lstStyle/>
        <a:p>
          <a:r>
            <a:rPr lang="de-DE" dirty="0"/>
            <a:t>Demo</a:t>
          </a:r>
          <a:endParaRPr lang="en-US" dirty="0"/>
        </a:p>
      </dgm:t>
    </dgm:pt>
    <dgm:pt modelId="{67956B0C-2D77-418B-AF89-6F331365239C}" type="parTrans" cxnId="{CF7D6E64-F5F7-4AD8-A77C-CF527738823F}">
      <dgm:prSet/>
      <dgm:spPr/>
      <dgm:t>
        <a:bodyPr/>
        <a:lstStyle/>
        <a:p>
          <a:endParaRPr lang="en-US"/>
        </a:p>
      </dgm:t>
    </dgm:pt>
    <dgm:pt modelId="{87F60191-05AB-441C-8C3F-F9DAB3016ABA}" type="sibTrans" cxnId="{CF7D6E64-F5F7-4AD8-A77C-CF527738823F}">
      <dgm:prSet/>
      <dgm:spPr/>
      <dgm:t>
        <a:bodyPr/>
        <a:lstStyle/>
        <a:p>
          <a:endParaRPr lang="en-US"/>
        </a:p>
      </dgm:t>
    </dgm:pt>
    <dgm:pt modelId="{87E9CE8D-F17A-4642-AC44-7D1C7114CAE8}">
      <dgm:prSet/>
      <dgm:spPr/>
      <dgm:t>
        <a:bodyPr/>
        <a:lstStyle/>
        <a:p>
          <a:r>
            <a:rPr lang="de-DE" dirty="0"/>
            <a:t>Hardware Komponenten</a:t>
          </a:r>
          <a:endParaRPr lang="en-US" dirty="0"/>
        </a:p>
      </dgm:t>
    </dgm:pt>
    <dgm:pt modelId="{D6A84447-2ABF-4883-A883-679E3D6B25BC}" type="parTrans" cxnId="{0076BE52-A6A5-4512-8060-09834416F918}">
      <dgm:prSet/>
      <dgm:spPr/>
      <dgm:t>
        <a:bodyPr/>
        <a:lstStyle/>
        <a:p>
          <a:endParaRPr lang="en-US"/>
        </a:p>
      </dgm:t>
    </dgm:pt>
    <dgm:pt modelId="{9E7BC60E-85A6-4D2E-BD74-335AAE4AA5E4}" type="sibTrans" cxnId="{0076BE52-A6A5-4512-8060-09834416F918}">
      <dgm:prSet/>
      <dgm:spPr/>
      <dgm:t>
        <a:bodyPr/>
        <a:lstStyle/>
        <a:p>
          <a:endParaRPr lang="en-US"/>
        </a:p>
      </dgm:t>
    </dgm:pt>
    <dgm:pt modelId="{295AA5D5-8151-4306-852F-651A24FD3831}">
      <dgm:prSet/>
      <dgm:spPr/>
      <dgm:t>
        <a:bodyPr/>
        <a:lstStyle/>
        <a:p>
          <a:r>
            <a:rPr lang="de-DE"/>
            <a:t>Cloud Infrastruktur</a:t>
          </a:r>
          <a:endParaRPr lang="en-US"/>
        </a:p>
      </dgm:t>
    </dgm:pt>
    <dgm:pt modelId="{F1116520-C357-44E4-97A3-95064BF1887D}" type="parTrans" cxnId="{B8D1D83B-66AA-4D03-8475-6BE36B299908}">
      <dgm:prSet/>
      <dgm:spPr/>
      <dgm:t>
        <a:bodyPr/>
        <a:lstStyle/>
        <a:p>
          <a:endParaRPr lang="en-US"/>
        </a:p>
      </dgm:t>
    </dgm:pt>
    <dgm:pt modelId="{FC177738-B1BB-44C3-8599-82A3DE38BA29}" type="sibTrans" cxnId="{B8D1D83B-66AA-4D03-8475-6BE36B299908}">
      <dgm:prSet/>
      <dgm:spPr/>
      <dgm:t>
        <a:bodyPr/>
        <a:lstStyle/>
        <a:p>
          <a:endParaRPr lang="en-US"/>
        </a:p>
      </dgm:t>
    </dgm:pt>
    <dgm:pt modelId="{FD6AA3D9-E725-435D-8506-3C8096A3F2AF}">
      <dgm:prSet/>
      <dgm:spPr/>
      <dgm:t>
        <a:bodyPr/>
        <a:lstStyle/>
        <a:p>
          <a:r>
            <a:rPr lang="de-DE"/>
            <a:t>Fazit</a:t>
          </a:r>
          <a:endParaRPr lang="en-US"/>
        </a:p>
      </dgm:t>
    </dgm:pt>
    <dgm:pt modelId="{76D505D3-24DC-4BCF-BB40-523B39409AD3}" type="parTrans" cxnId="{38046DA2-057D-4D42-BCD8-18BE083480E7}">
      <dgm:prSet/>
      <dgm:spPr/>
      <dgm:t>
        <a:bodyPr/>
        <a:lstStyle/>
        <a:p>
          <a:endParaRPr lang="en-US"/>
        </a:p>
      </dgm:t>
    </dgm:pt>
    <dgm:pt modelId="{83CDCF50-84AE-4B09-BFC2-2E89E3F85A0D}" type="sibTrans" cxnId="{38046DA2-057D-4D42-BCD8-18BE083480E7}">
      <dgm:prSet/>
      <dgm:spPr/>
      <dgm:t>
        <a:bodyPr/>
        <a:lstStyle/>
        <a:p>
          <a:endParaRPr lang="en-US"/>
        </a:p>
      </dgm:t>
    </dgm:pt>
    <dgm:pt modelId="{87B6AF7A-83BB-4EB3-ABF4-58F1DB144AE2}" type="pres">
      <dgm:prSet presAssocID="{ED7D76C2-D599-4496-9B2A-45ABDF9556C1}" presName="linear" presStyleCnt="0">
        <dgm:presLayoutVars>
          <dgm:animLvl val="lvl"/>
          <dgm:resizeHandles val="exact"/>
        </dgm:presLayoutVars>
      </dgm:prSet>
      <dgm:spPr/>
    </dgm:pt>
    <dgm:pt modelId="{BD068B36-509C-4633-B778-8D8E3CD3912C}" type="pres">
      <dgm:prSet presAssocID="{D5B77551-1EEB-4977-8721-0103D3DF80CB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30837657-FB5D-4330-B04D-B40252738254}" type="pres">
      <dgm:prSet presAssocID="{04E0F438-9AD0-4BB4-A21A-ECFA2F5F08A0}" presName="spacer" presStyleCnt="0"/>
      <dgm:spPr/>
    </dgm:pt>
    <dgm:pt modelId="{681C5DD9-7501-42A6-A392-43DA3CE0478A}" type="pres">
      <dgm:prSet presAssocID="{46DB7E3F-FEAB-44F2-AF2A-24FDFFD0CFD2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9944E424-F2F9-4665-9DD9-A5733D7EE6D9}" type="pres">
      <dgm:prSet presAssocID="{1C0058FB-3C34-47B2-9FA4-57702EBD783F}" presName="spacer" presStyleCnt="0"/>
      <dgm:spPr/>
    </dgm:pt>
    <dgm:pt modelId="{918DE096-35EC-4041-B4A7-CB538278421F}" type="pres">
      <dgm:prSet presAssocID="{C1D850C5-846C-4C73-88B2-594FB949ADD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B9F9FF8D-8EDD-4A16-B9FB-40A96AD2A61D}" type="pres">
      <dgm:prSet presAssocID="{87F60191-05AB-441C-8C3F-F9DAB3016ABA}" presName="spacer" presStyleCnt="0"/>
      <dgm:spPr/>
    </dgm:pt>
    <dgm:pt modelId="{D0117213-086D-4E1F-B4BA-02753ADEE619}" type="pres">
      <dgm:prSet presAssocID="{87E9CE8D-F17A-4642-AC44-7D1C7114CAE8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69BF889F-559A-421A-9794-2E0F9790433B}" type="pres">
      <dgm:prSet presAssocID="{9E7BC60E-85A6-4D2E-BD74-335AAE4AA5E4}" presName="spacer" presStyleCnt="0"/>
      <dgm:spPr/>
    </dgm:pt>
    <dgm:pt modelId="{F6A2E918-D9DD-4A5C-97F9-506F1C73E2B4}" type="pres">
      <dgm:prSet presAssocID="{295AA5D5-8151-4306-852F-651A24FD3831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0CDDB38C-9E00-4D1E-B85E-34BEFDA405FE}" type="pres">
      <dgm:prSet presAssocID="{FC177738-B1BB-44C3-8599-82A3DE38BA29}" presName="spacer" presStyleCnt="0"/>
      <dgm:spPr/>
    </dgm:pt>
    <dgm:pt modelId="{E33A89FD-225B-46B8-BFF7-4BF11B4D7CD7}" type="pres">
      <dgm:prSet presAssocID="{FD6AA3D9-E725-435D-8506-3C8096A3F2AF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9E956904-DC17-4611-A745-7160D2E8BC5F}" srcId="{ED7D76C2-D599-4496-9B2A-45ABDF9556C1}" destId="{46DB7E3F-FEAB-44F2-AF2A-24FDFFD0CFD2}" srcOrd="1" destOrd="0" parTransId="{7983403B-ED27-4797-B267-FB50A778DF31}" sibTransId="{1C0058FB-3C34-47B2-9FA4-57702EBD783F}"/>
    <dgm:cxn modelId="{B8D1D83B-66AA-4D03-8475-6BE36B299908}" srcId="{ED7D76C2-D599-4496-9B2A-45ABDF9556C1}" destId="{295AA5D5-8151-4306-852F-651A24FD3831}" srcOrd="4" destOrd="0" parTransId="{F1116520-C357-44E4-97A3-95064BF1887D}" sibTransId="{FC177738-B1BB-44C3-8599-82A3DE38BA29}"/>
    <dgm:cxn modelId="{94A12543-99FC-4939-AB67-756AC6D826B1}" type="presOf" srcId="{ED7D76C2-D599-4496-9B2A-45ABDF9556C1}" destId="{87B6AF7A-83BB-4EB3-ABF4-58F1DB144AE2}" srcOrd="0" destOrd="0" presId="urn:microsoft.com/office/officeart/2005/8/layout/vList2"/>
    <dgm:cxn modelId="{D8B46D49-B738-4044-A6FA-A2F2CD623DE1}" srcId="{ED7D76C2-D599-4496-9B2A-45ABDF9556C1}" destId="{D5B77551-1EEB-4977-8721-0103D3DF80CB}" srcOrd="0" destOrd="0" parTransId="{5D5A6F02-4697-4674-A6B5-137D0C7BE104}" sibTransId="{04E0F438-9AD0-4BB4-A21A-ECFA2F5F08A0}"/>
    <dgm:cxn modelId="{0076BE52-A6A5-4512-8060-09834416F918}" srcId="{ED7D76C2-D599-4496-9B2A-45ABDF9556C1}" destId="{87E9CE8D-F17A-4642-AC44-7D1C7114CAE8}" srcOrd="3" destOrd="0" parTransId="{D6A84447-2ABF-4883-A883-679E3D6B25BC}" sibTransId="{9E7BC60E-85A6-4D2E-BD74-335AAE4AA5E4}"/>
    <dgm:cxn modelId="{0690AF54-3C59-4BEF-9FA9-DFABEE690A24}" type="presOf" srcId="{87E9CE8D-F17A-4642-AC44-7D1C7114CAE8}" destId="{D0117213-086D-4E1F-B4BA-02753ADEE619}" srcOrd="0" destOrd="0" presId="urn:microsoft.com/office/officeart/2005/8/layout/vList2"/>
    <dgm:cxn modelId="{CF7D6E64-F5F7-4AD8-A77C-CF527738823F}" srcId="{ED7D76C2-D599-4496-9B2A-45ABDF9556C1}" destId="{C1D850C5-846C-4C73-88B2-594FB949ADD7}" srcOrd="2" destOrd="0" parTransId="{67956B0C-2D77-418B-AF89-6F331365239C}" sibTransId="{87F60191-05AB-441C-8C3F-F9DAB3016ABA}"/>
    <dgm:cxn modelId="{FE921570-16AF-483D-A6B5-E4458B5A832A}" type="presOf" srcId="{46DB7E3F-FEAB-44F2-AF2A-24FDFFD0CFD2}" destId="{681C5DD9-7501-42A6-A392-43DA3CE0478A}" srcOrd="0" destOrd="0" presId="urn:microsoft.com/office/officeart/2005/8/layout/vList2"/>
    <dgm:cxn modelId="{D7D14983-92B2-4974-A185-ECB3C866BDC4}" type="presOf" srcId="{D5B77551-1EEB-4977-8721-0103D3DF80CB}" destId="{BD068B36-509C-4633-B778-8D8E3CD3912C}" srcOrd="0" destOrd="0" presId="urn:microsoft.com/office/officeart/2005/8/layout/vList2"/>
    <dgm:cxn modelId="{38046DA2-057D-4D42-BCD8-18BE083480E7}" srcId="{ED7D76C2-D599-4496-9B2A-45ABDF9556C1}" destId="{FD6AA3D9-E725-435D-8506-3C8096A3F2AF}" srcOrd="5" destOrd="0" parTransId="{76D505D3-24DC-4BCF-BB40-523B39409AD3}" sibTransId="{83CDCF50-84AE-4B09-BFC2-2E89E3F85A0D}"/>
    <dgm:cxn modelId="{0CB77DA4-D054-4605-917A-2051EE650710}" type="presOf" srcId="{C1D850C5-846C-4C73-88B2-594FB949ADD7}" destId="{918DE096-35EC-4041-B4A7-CB538278421F}" srcOrd="0" destOrd="0" presId="urn:microsoft.com/office/officeart/2005/8/layout/vList2"/>
    <dgm:cxn modelId="{12F3ACC6-2782-4189-9B67-016160BC227D}" type="presOf" srcId="{FD6AA3D9-E725-435D-8506-3C8096A3F2AF}" destId="{E33A89FD-225B-46B8-BFF7-4BF11B4D7CD7}" srcOrd="0" destOrd="0" presId="urn:microsoft.com/office/officeart/2005/8/layout/vList2"/>
    <dgm:cxn modelId="{8DD9BCC7-D0C0-4E5E-AB2F-78E5A9F2CB6E}" type="presOf" srcId="{295AA5D5-8151-4306-852F-651A24FD3831}" destId="{F6A2E918-D9DD-4A5C-97F9-506F1C73E2B4}" srcOrd="0" destOrd="0" presId="urn:microsoft.com/office/officeart/2005/8/layout/vList2"/>
    <dgm:cxn modelId="{2F882790-F9AF-4022-9FD0-3110C8266D80}" type="presParOf" srcId="{87B6AF7A-83BB-4EB3-ABF4-58F1DB144AE2}" destId="{BD068B36-509C-4633-B778-8D8E3CD3912C}" srcOrd="0" destOrd="0" presId="urn:microsoft.com/office/officeart/2005/8/layout/vList2"/>
    <dgm:cxn modelId="{C96B1F32-2D73-4755-9EE2-2EA74CE552C7}" type="presParOf" srcId="{87B6AF7A-83BB-4EB3-ABF4-58F1DB144AE2}" destId="{30837657-FB5D-4330-B04D-B40252738254}" srcOrd="1" destOrd="0" presId="urn:microsoft.com/office/officeart/2005/8/layout/vList2"/>
    <dgm:cxn modelId="{06D7A4A4-EAFA-4E50-A625-AE2EFA450CA1}" type="presParOf" srcId="{87B6AF7A-83BB-4EB3-ABF4-58F1DB144AE2}" destId="{681C5DD9-7501-42A6-A392-43DA3CE0478A}" srcOrd="2" destOrd="0" presId="urn:microsoft.com/office/officeart/2005/8/layout/vList2"/>
    <dgm:cxn modelId="{0C6497C4-B7FF-48BA-90EF-68AFED1A84AB}" type="presParOf" srcId="{87B6AF7A-83BB-4EB3-ABF4-58F1DB144AE2}" destId="{9944E424-F2F9-4665-9DD9-A5733D7EE6D9}" srcOrd="3" destOrd="0" presId="urn:microsoft.com/office/officeart/2005/8/layout/vList2"/>
    <dgm:cxn modelId="{2DC350B3-A6C1-410C-83BE-0ED78EE74760}" type="presParOf" srcId="{87B6AF7A-83BB-4EB3-ABF4-58F1DB144AE2}" destId="{918DE096-35EC-4041-B4A7-CB538278421F}" srcOrd="4" destOrd="0" presId="urn:microsoft.com/office/officeart/2005/8/layout/vList2"/>
    <dgm:cxn modelId="{C52B779A-F81A-4D12-9808-D61871FEBC55}" type="presParOf" srcId="{87B6AF7A-83BB-4EB3-ABF4-58F1DB144AE2}" destId="{B9F9FF8D-8EDD-4A16-B9FB-40A96AD2A61D}" srcOrd="5" destOrd="0" presId="urn:microsoft.com/office/officeart/2005/8/layout/vList2"/>
    <dgm:cxn modelId="{DF1376DA-D3BB-43B5-911A-3A76565FBB27}" type="presParOf" srcId="{87B6AF7A-83BB-4EB3-ABF4-58F1DB144AE2}" destId="{D0117213-086D-4E1F-B4BA-02753ADEE619}" srcOrd="6" destOrd="0" presId="urn:microsoft.com/office/officeart/2005/8/layout/vList2"/>
    <dgm:cxn modelId="{32D816C4-478D-4E82-A3C8-BAFFE55C5042}" type="presParOf" srcId="{87B6AF7A-83BB-4EB3-ABF4-58F1DB144AE2}" destId="{69BF889F-559A-421A-9794-2E0F9790433B}" srcOrd="7" destOrd="0" presId="urn:microsoft.com/office/officeart/2005/8/layout/vList2"/>
    <dgm:cxn modelId="{B4FFD00D-24FD-403B-86B5-F3655DDF53CD}" type="presParOf" srcId="{87B6AF7A-83BB-4EB3-ABF4-58F1DB144AE2}" destId="{F6A2E918-D9DD-4A5C-97F9-506F1C73E2B4}" srcOrd="8" destOrd="0" presId="urn:microsoft.com/office/officeart/2005/8/layout/vList2"/>
    <dgm:cxn modelId="{12C00FE1-1812-4840-8B17-171F9FF69C34}" type="presParOf" srcId="{87B6AF7A-83BB-4EB3-ABF4-58F1DB144AE2}" destId="{0CDDB38C-9E00-4D1E-B85E-34BEFDA405FE}" srcOrd="9" destOrd="0" presId="urn:microsoft.com/office/officeart/2005/8/layout/vList2"/>
    <dgm:cxn modelId="{0876CAA8-D0F6-4480-AEAF-405810666CFC}" type="presParOf" srcId="{87B6AF7A-83BB-4EB3-ABF4-58F1DB144AE2}" destId="{E33A89FD-225B-46B8-BFF7-4BF11B4D7CD7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068B36-509C-4633-B778-8D8E3CD3912C}">
      <dsp:nvSpPr>
        <dsp:cNvPr id="0" name=""/>
        <dsp:cNvSpPr/>
      </dsp:nvSpPr>
      <dsp:spPr>
        <a:xfrm>
          <a:off x="0" y="19368"/>
          <a:ext cx="5501833" cy="6715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/>
            <a:t>Zielsetzung</a:t>
          </a:r>
          <a:endParaRPr lang="en-US" sz="2800" kern="1200"/>
        </a:p>
      </dsp:txBody>
      <dsp:txXfrm>
        <a:off x="32784" y="52152"/>
        <a:ext cx="5436265" cy="606012"/>
      </dsp:txXfrm>
    </dsp:sp>
    <dsp:sp modelId="{681C5DD9-7501-42A6-A392-43DA3CE0478A}">
      <dsp:nvSpPr>
        <dsp:cNvPr id="0" name=""/>
        <dsp:cNvSpPr/>
      </dsp:nvSpPr>
      <dsp:spPr>
        <a:xfrm>
          <a:off x="0" y="771588"/>
          <a:ext cx="5501833" cy="6715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Übersicht entwickelter Prototypen</a:t>
          </a:r>
          <a:endParaRPr lang="en-US" sz="2800" kern="1200" dirty="0"/>
        </a:p>
      </dsp:txBody>
      <dsp:txXfrm>
        <a:off x="32784" y="804372"/>
        <a:ext cx="5436265" cy="606012"/>
      </dsp:txXfrm>
    </dsp:sp>
    <dsp:sp modelId="{918DE096-35EC-4041-B4A7-CB538278421F}">
      <dsp:nvSpPr>
        <dsp:cNvPr id="0" name=""/>
        <dsp:cNvSpPr/>
      </dsp:nvSpPr>
      <dsp:spPr>
        <a:xfrm>
          <a:off x="0" y="1523808"/>
          <a:ext cx="5501833" cy="6715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Demo</a:t>
          </a:r>
          <a:endParaRPr lang="en-US" sz="2800" kern="1200" dirty="0"/>
        </a:p>
      </dsp:txBody>
      <dsp:txXfrm>
        <a:off x="32784" y="1556592"/>
        <a:ext cx="5436265" cy="606012"/>
      </dsp:txXfrm>
    </dsp:sp>
    <dsp:sp modelId="{D0117213-086D-4E1F-B4BA-02753ADEE619}">
      <dsp:nvSpPr>
        <dsp:cNvPr id="0" name=""/>
        <dsp:cNvSpPr/>
      </dsp:nvSpPr>
      <dsp:spPr>
        <a:xfrm>
          <a:off x="0" y="2276028"/>
          <a:ext cx="5501833" cy="6715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Hardware Komponenten</a:t>
          </a:r>
          <a:endParaRPr lang="en-US" sz="2800" kern="1200" dirty="0"/>
        </a:p>
      </dsp:txBody>
      <dsp:txXfrm>
        <a:off x="32784" y="2308812"/>
        <a:ext cx="5436265" cy="606012"/>
      </dsp:txXfrm>
    </dsp:sp>
    <dsp:sp modelId="{F6A2E918-D9DD-4A5C-97F9-506F1C73E2B4}">
      <dsp:nvSpPr>
        <dsp:cNvPr id="0" name=""/>
        <dsp:cNvSpPr/>
      </dsp:nvSpPr>
      <dsp:spPr>
        <a:xfrm>
          <a:off x="0" y="3028248"/>
          <a:ext cx="5501833" cy="6715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/>
            <a:t>Cloud Infrastruktur</a:t>
          </a:r>
          <a:endParaRPr lang="en-US" sz="2800" kern="1200"/>
        </a:p>
      </dsp:txBody>
      <dsp:txXfrm>
        <a:off x="32784" y="3061032"/>
        <a:ext cx="5436265" cy="606012"/>
      </dsp:txXfrm>
    </dsp:sp>
    <dsp:sp modelId="{E33A89FD-225B-46B8-BFF7-4BF11B4D7CD7}">
      <dsp:nvSpPr>
        <dsp:cNvPr id="0" name=""/>
        <dsp:cNvSpPr/>
      </dsp:nvSpPr>
      <dsp:spPr>
        <a:xfrm>
          <a:off x="0" y="3780468"/>
          <a:ext cx="5501833" cy="6715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/>
            <a:t>Fazit</a:t>
          </a:r>
          <a:endParaRPr lang="en-US" sz="2800" kern="1200"/>
        </a:p>
      </dsp:txBody>
      <dsp:txXfrm>
        <a:off x="32784" y="3813252"/>
        <a:ext cx="5436265" cy="6060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7CD000-5F43-4663-8186-482573B49750}" type="datetimeFigureOut">
              <a:rPr lang="de-DE" smtClean="0"/>
              <a:t>28.06.21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3155C-741A-4DA4-BEB4-E75FFB4681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667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3155C-741A-4DA4-BEB4-E75FFB4681B0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48935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Züge sind nicht immer sinnvoll </a:t>
            </a:r>
            <a:r>
              <a:rPr lang="de-DE" dirty="0" err="1"/>
              <a:t>solen</a:t>
            </a:r>
            <a:r>
              <a:rPr lang="de-DE" dirty="0"/>
              <a:t> aber einige </a:t>
            </a:r>
            <a:r>
              <a:rPr lang="de-DE" dirty="0" err="1"/>
              <a:t>funktionaltitäöten</a:t>
            </a:r>
            <a:r>
              <a:rPr lang="de-DE" dirty="0"/>
              <a:t> zeigen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Schachuhr zum triggern der Züge als optional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Alexa </a:t>
            </a:r>
            <a:r>
              <a:rPr lang="de-DE" dirty="0" err="1"/>
              <a:t>integration</a:t>
            </a:r>
            <a:r>
              <a:rPr lang="de-DE" dirty="0"/>
              <a:t>, leider </a:t>
            </a:r>
            <a:r>
              <a:rPr lang="de-DE" dirty="0" err="1"/>
              <a:t>skill</a:t>
            </a:r>
            <a:r>
              <a:rPr lang="de-DE" dirty="0"/>
              <a:t> </a:t>
            </a:r>
            <a:r>
              <a:rPr lang="de-DE" dirty="0" err="1"/>
              <a:t>beta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programm</a:t>
            </a:r>
            <a:r>
              <a:rPr lang="de-DE" dirty="0"/>
              <a:t> abgelaufen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3155C-741A-4DA4-BEB4-E75FFB4681B0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4736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Unterschiede </a:t>
            </a:r>
            <a:r>
              <a:rPr lang="de-DE" dirty="0" err="1"/>
              <a:t>ver</a:t>
            </a:r>
            <a:r>
              <a:rPr lang="de-DE" dirty="0"/>
              <a:t> </a:t>
            </a:r>
            <a:r>
              <a:rPr lang="de-DE" dirty="0" err="1"/>
              <a:t>hw</a:t>
            </a:r>
            <a:r>
              <a:rPr lang="de-DE" dirty="0"/>
              <a:t> </a:t>
            </a:r>
            <a:r>
              <a:rPr lang="de-DE" dirty="0" err="1"/>
              <a:t>versionen</a:t>
            </a:r>
            <a:r>
              <a:rPr lang="de-DE" dirty="0"/>
              <a:t> der beiden </a:t>
            </a:r>
            <a:r>
              <a:rPr lang="de-DE" dirty="0" err="1"/>
              <a:t>revision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Dk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 viele </a:t>
            </a:r>
            <a:r>
              <a:rPr lang="de-DE" dirty="0" err="1"/>
              <a:t>freiheiten</a:t>
            </a:r>
            <a:r>
              <a:rPr lang="de-DE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Prod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 reduziert auf das nötigste durch vorgefertigte </a:t>
            </a:r>
            <a:r>
              <a:rPr lang="de-DE" dirty="0" err="1"/>
              <a:t>komponetenten</a:t>
            </a:r>
            <a:r>
              <a:rPr lang="de-DE" dirty="0"/>
              <a:t> aus dem 3d druck </a:t>
            </a:r>
            <a:r>
              <a:rPr lang="de-DE" dirty="0" err="1"/>
              <a:t>bereich</a:t>
            </a:r>
            <a:r>
              <a:rPr lang="de-DE" dirty="0"/>
              <a:t> sehr günstig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* </a:t>
            </a:r>
            <a:r>
              <a:rPr lang="de-DE" dirty="0" err="1"/>
              <a:t>basis</a:t>
            </a:r>
            <a:r>
              <a:rPr lang="de-DE" dirty="0"/>
              <a:t> </a:t>
            </a:r>
            <a:r>
              <a:rPr lang="de-DE" dirty="0" err="1"/>
              <a:t>komponetne</a:t>
            </a:r>
            <a:r>
              <a:rPr lang="de-DE" dirty="0"/>
              <a:t> erklären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* </a:t>
            </a:r>
            <a:r>
              <a:rPr lang="de-DE" dirty="0" err="1"/>
              <a:t>pwm</a:t>
            </a:r>
            <a:r>
              <a:rPr lang="de-DE" dirty="0"/>
              <a:t> nicht durch </a:t>
            </a:r>
            <a:r>
              <a:rPr lang="de-DE" dirty="0" err="1"/>
              <a:t>embedded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3155C-741A-4DA4-BEB4-E75FFB4681B0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2901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Server welcher das komplette </a:t>
            </a:r>
            <a:r>
              <a:rPr lang="de-DE" dirty="0" err="1"/>
              <a:t>system</a:t>
            </a:r>
            <a:r>
              <a:rPr lang="de-DE" dirty="0"/>
              <a:t> enthält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Docker </a:t>
            </a:r>
            <a:r>
              <a:rPr lang="de-DE" dirty="0" err="1"/>
              <a:t>container</a:t>
            </a:r>
            <a:r>
              <a:rPr lang="de-DE" dirty="0"/>
              <a:t> </a:t>
            </a:r>
            <a:r>
              <a:rPr lang="de-DE" dirty="0" err="1"/>
              <a:t>stack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3155C-741A-4DA4-BEB4-E75FFB4681B0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7579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Demo aller </a:t>
            </a:r>
            <a:r>
              <a:rPr lang="de-DE" dirty="0" err="1"/>
              <a:t>features</a:t>
            </a:r>
            <a:r>
              <a:rPr lang="de-DE" dirty="0"/>
              <a:t> in der kurzen zeit nicht machbar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Kein schnelle spiel möglich durch die nicht optimale </a:t>
            </a:r>
            <a:r>
              <a:rPr lang="de-DE" dirty="0" err="1"/>
              <a:t>registrierung</a:t>
            </a:r>
            <a:r>
              <a:rPr lang="de-DE" dirty="0"/>
              <a:t> der vom </a:t>
            </a:r>
            <a:r>
              <a:rPr lang="de-DE" dirty="0" err="1"/>
              <a:t>benutzer</a:t>
            </a:r>
            <a:r>
              <a:rPr lang="de-DE" dirty="0"/>
              <a:t> getätigten Züge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Süi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3155C-741A-4DA4-BEB4-E75FFB4681B0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8180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3155C-741A-4DA4-BEB4-E75FFB4681B0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2515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* Zwei </a:t>
            </a:r>
            <a:r>
              <a:rPr lang="de-DE" dirty="0" err="1"/>
              <a:t>Prototpyen</a:t>
            </a:r>
            <a:r>
              <a:rPr lang="de-DE" dirty="0"/>
              <a:t> entwickelt</a:t>
            </a:r>
          </a:p>
          <a:p>
            <a:r>
              <a:rPr lang="de-DE" dirty="0"/>
              <a:t>* </a:t>
            </a:r>
            <a:r>
              <a:rPr lang="de-DE" dirty="0" err="1"/>
              <a:t>diue</a:t>
            </a:r>
            <a:r>
              <a:rPr lang="de-DE" dirty="0"/>
              <a:t> </a:t>
            </a:r>
            <a:r>
              <a:rPr lang="de-DE" dirty="0" err="1"/>
              <a:t>funktionalitäten</a:t>
            </a:r>
            <a:r>
              <a:rPr lang="de-DE" dirty="0"/>
              <a:t> wurden aus existierenden </a:t>
            </a:r>
            <a:r>
              <a:rPr lang="de-DE" dirty="0" err="1"/>
              <a:t>projekten</a:t>
            </a:r>
            <a:r>
              <a:rPr lang="de-DE" dirty="0"/>
              <a:t> extrahiert</a:t>
            </a:r>
          </a:p>
          <a:p>
            <a:r>
              <a:rPr lang="de-DE" dirty="0"/>
              <a:t>* teilweise rein </a:t>
            </a:r>
            <a:r>
              <a:rPr lang="de-DE" dirty="0" err="1"/>
              <a:t>cloud</a:t>
            </a:r>
            <a:r>
              <a:rPr lang="de-DE" dirty="0"/>
              <a:t> basiert; nur mit </a:t>
            </a:r>
            <a:r>
              <a:rPr lang="de-DE" dirty="0" err="1"/>
              <a:t>handy</a:t>
            </a:r>
            <a:r>
              <a:rPr lang="de-DE" dirty="0"/>
              <a:t> bedienbar;</a:t>
            </a:r>
          </a:p>
          <a:p>
            <a:r>
              <a:rPr lang="de-DE" dirty="0"/>
              <a:t>* keine </a:t>
            </a:r>
            <a:r>
              <a:rPr lang="de-DE" dirty="0" err="1"/>
              <a:t>auswahl</a:t>
            </a:r>
            <a:endParaRPr lang="de-DE" dirty="0"/>
          </a:p>
          <a:p>
            <a:endParaRPr lang="de-DE" dirty="0"/>
          </a:p>
          <a:p>
            <a:r>
              <a:rPr lang="de-DE" dirty="0"/>
              <a:t>* dabei sollte es keine aufbauten über der schachplatte geben</a:t>
            </a:r>
          </a:p>
          <a:p>
            <a:r>
              <a:rPr lang="de-DE" dirty="0"/>
              <a:t>*  einfaches nachbaubares design; </a:t>
            </a:r>
          </a:p>
          <a:p>
            <a:endParaRPr lang="de-DE" dirty="0"/>
          </a:p>
          <a:p>
            <a:r>
              <a:rPr lang="de-DE" dirty="0"/>
              <a:t>*  </a:t>
            </a:r>
            <a:r>
              <a:rPr lang="de-DE" dirty="0" err="1"/>
              <a:t>fokus</a:t>
            </a:r>
            <a:r>
              <a:rPr lang="de-DE" dirty="0"/>
              <a:t> auf einfach zu </a:t>
            </a:r>
            <a:r>
              <a:rPr lang="de-DE" dirty="0" err="1"/>
              <a:t>handabrenden</a:t>
            </a:r>
            <a:r>
              <a:rPr lang="de-DE" dirty="0"/>
              <a:t> </a:t>
            </a:r>
            <a:r>
              <a:rPr lang="de-DE" dirty="0" err="1"/>
              <a:t>komponenten</a:t>
            </a:r>
            <a:endParaRPr lang="de-DE" dirty="0"/>
          </a:p>
          <a:p>
            <a:r>
              <a:rPr lang="de-DE" dirty="0"/>
              <a:t>* vollautomatisierter </a:t>
            </a:r>
            <a:r>
              <a:rPr lang="de-DE" dirty="0" err="1"/>
              <a:t>software</a:t>
            </a:r>
            <a:r>
              <a:rPr lang="de-DE" dirty="0"/>
              <a:t> </a:t>
            </a:r>
            <a:r>
              <a:rPr lang="de-DE" dirty="0" err="1"/>
              <a:t>workflow</a:t>
            </a:r>
            <a:r>
              <a:rPr lang="de-DE" dirty="0"/>
              <a:t> vom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repository</a:t>
            </a:r>
            <a:r>
              <a:rPr lang="de-DE" dirty="0"/>
              <a:t> bis zum automatischen </a:t>
            </a:r>
            <a:r>
              <a:rPr lang="de-DE" dirty="0" err="1"/>
              <a:t>fw</a:t>
            </a:r>
            <a:r>
              <a:rPr lang="de-DE" dirty="0"/>
              <a:t> update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3155C-741A-4DA4-BEB4-E75FFB4681B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9255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*  55cm IKEA Tisch als Grundplatte, theoretisch Ausreichend durch die Verwendung von zwei Magneten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Erwies sich in der Praxis als unzuverlässig durch das tauschen der Magnete während der Bewegung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NFC Technologie der Figuren konnte erprobt werden und erwies sich als geeignet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Finalisierung der CI </a:t>
            </a:r>
            <a:r>
              <a:rPr lang="de-DE" dirty="0" err="1"/>
              <a:t>Cd</a:t>
            </a:r>
            <a:r>
              <a:rPr lang="de-DE" dirty="0"/>
              <a:t> Pipeline und automatisiertes erstellen des Linux Images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Implementierung HAL für die Schrittmotortreiber über </a:t>
            </a:r>
            <a:r>
              <a:rPr lang="de-DE" dirty="0" err="1"/>
              <a:t>spi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treiber</a:t>
            </a:r>
            <a:r>
              <a:rPr lang="de-DE" dirty="0"/>
              <a:t> arbeiten unabhängig vom </a:t>
            </a:r>
            <a:r>
              <a:rPr lang="de-DE" dirty="0" err="1"/>
              <a:t>ems</a:t>
            </a:r>
            <a:r>
              <a:rPr lang="de-DE" dirty="0"/>
              <a:t> somit keine kritischen </a:t>
            </a:r>
            <a:r>
              <a:rPr lang="de-DE" dirty="0" err="1"/>
              <a:t>step</a:t>
            </a:r>
            <a:r>
              <a:rPr lang="de-DE" dirty="0"/>
              <a:t>/dir </a:t>
            </a:r>
            <a:r>
              <a:rPr lang="de-DE" dirty="0" err="1"/>
              <a:t>erzeugung</a:t>
            </a:r>
            <a:r>
              <a:rPr lang="de-DE" dirty="0"/>
              <a:t> mittels </a:t>
            </a:r>
            <a:r>
              <a:rPr lang="de-DE" dirty="0" err="1"/>
              <a:t>echtszeit</a:t>
            </a:r>
            <a:r>
              <a:rPr lang="de-DE" dirty="0"/>
              <a:t> </a:t>
            </a:r>
            <a:r>
              <a:rPr lang="de-DE" dirty="0" err="1"/>
              <a:t>bs</a:t>
            </a:r>
            <a:r>
              <a:rPr lang="de-DE" dirty="0"/>
              <a:t> </a:t>
            </a:r>
            <a:r>
              <a:rPr lang="de-DE" dirty="0" err="1"/>
              <a:t>notwenig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implemntierung</a:t>
            </a:r>
            <a:r>
              <a:rPr lang="de-DE" dirty="0"/>
              <a:t> </a:t>
            </a:r>
            <a:r>
              <a:rPr lang="de-DE" dirty="0" err="1"/>
              <a:t>treiber</a:t>
            </a:r>
            <a:r>
              <a:rPr lang="de-DE" dirty="0"/>
              <a:t> für </a:t>
            </a:r>
            <a:r>
              <a:rPr lang="de-DE" dirty="0" err="1"/>
              <a:t>nfc</a:t>
            </a:r>
            <a:r>
              <a:rPr lang="de-DE" dirty="0"/>
              <a:t> </a:t>
            </a:r>
            <a:r>
              <a:rPr lang="de-DE" dirty="0" err="1"/>
              <a:t>reader</a:t>
            </a:r>
            <a:r>
              <a:rPr lang="de-DE" dirty="0"/>
              <a:t> sowie </a:t>
            </a:r>
            <a:r>
              <a:rPr lang="de-DE" dirty="0" err="1"/>
              <a:t>magnetspulen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Selbst </a:t>
            </a:r>
            <a:r>
              <a:rPr lang="de-DE" dirty="0" err="1"/>
              <a:t>entwicklente</a:t>
            </a:r>
            <a:r>
              <a:rPr lang="de-DE" dirty="0"/>
              <a:t> </a:t>
            </a:r>
            <a:r>
              <a:rPr lang="de-DE" dirty="0" err="1"/>
              <a:t>hardware</a:t>
            </a:r>
            <a:r>
              <a:rPr lang="de-DE" dirty="0"/>
              <a:t> s. </a:t>
            </a:r>
            <a:r>
              <a:rPr lang="de-DE" dirty="0" err="1"/>
              <a:t>platine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3155C-741A-4DA4-BEB4-E75FFB4681B0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6919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*  55cm IKEA Tisch als Grundplatte, theoretisch Ausreichend durch die Verwendung von zwei Magneten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Erwies sich in der Praxis als unzuverlässig durch das tauschen der Magnete während der Bewegung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NFC Technologie der Figuren konnte erprobt werden und erwies sich als geeignet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Finalisierung der CI </a:t>
            </a:r>
            <a:r>
              <a:rPr lang="de-DE" dirty="0" err="1"/>
              <a:t>Cd</a:t>
            </a:r>
            <a:r>
              <a:rPr lang="de-DE" dirty="0"/>
              <a:t> Pipeline und automatisiertes erstellen des Linux Images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Implementierung HAL für die Schrittmotortreiber über </a:t>
            </a:r>
            <a:r>
              <a:rPr lang="de-DE" dirty="0" err="1"/>
              <a:t>spi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treiber</a:t>
            </a:r>
            <a:r>
              <a:rPr lang="de-DE" dirty="0"/>
              <a:t> arbeiten unabhängig vom </a:t>
            </a:r>
            <a:r>
              <a:rPr lang="de-DE" dirty="0" err="1"/>
              <a:t>ems</a:t>
            </a:r>
            <a:r>
              <a:rPr lang="de-DE" dirty="0"/>
              <a:t> somit keine kritischen </a:t>
            </a:r>
            <a:r>
              <a:rPr lang="de-DE" dirty="0" err="1"/>
              <a:t>step</a:t>
            </a:r>
            <a:r>
              <a:rPr lang="de-DE" dirty="0"/>
              <a:t>/dir </a:t>
            </a:r>
            <a:r>
              <a:rPr lang="de-DE" dirty="0" err="1"/>
              <a:t>erzeugung</a:t>
            </a:r>
            <a:r>
              <a:rPr lang="de-DE" dirty="0"/>
              <a:t> mittels </a:t>
            </a:r>
            <a:r>
              <a:rPr lang="de-DE" dirty="0" err="1"/>
              <a:t>echtszeit</a:t>
            </a:r>
            <a:r>
              <a:rPr lang="de-DE" dirty="0"/>
              <a:t> </a:t>
            </a:r>
            <a:r>
              <a:rPr lang="de-DE" dirty="0" err="1"/>
              <a:t>bs</a:t>
            </a:r>
            <a:r>
              <a:rPr lang="de-DE" dirty="0"/>
              <a:t> </a:t>
            </a:r>
            <a:r>
              <a:rPr lang="de-DE" dirty="0" err="1"/>
              <a:t>notwenig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implemntierung</a:t>
            </a:r>
            <a:r>
              <a:rPr lang="de-DE" dirty="0"/>
              <a:t> </a:t>
            </a:r>
            <a:r>
              <a:rPr lang="de-DE" dirty="0" err="1"/>
              <a:t>treiber</a:t>
            </a:r>
            <a:r>
              <a:rPr lang="de-DE" dirty="0"/>
              <a:t> für </a:t>
            </a:r>
            <a:r>
              <a:rPr lang="de-DE" dirty="0" err="1"/>
              <a:t>nfc</a:t>
            </a:r>
            <a:r>
              <a:rPr lang="de-DE" dirty="0"/>
              <a:t> </a:t>
            </a:r>
            <a:r>
              <a:rPr lang="de-DE" dirty="0" err="1"/>
              <a:t>reader</a:t>
            </a:r>
            <a:r>
              <a:rPr lang="de-DE" dirty="0"/>
              <a:t> sowie </a:t>
            </a:r>
            <a:r>
              <a:rPr lang="de-DE" dirty="0" err="1"/>
              <a:t>magnetspulen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3155C-741A-4DA4-BEB4-E75FFB4681B0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9682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* Zuerst </a:t>
            </a:r>
            <a:r>
              <a:rPr lang="de-DE" dirty="0" err="1"/>
              <a:t>standard</a:t>
            </a:r>
            <a:r>
              <a:rPr lang="de-DE" dirty="0"/>
              <a:t> Figuren =&gt; diese waren jedoch zu leicht da hohl im inneren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Sla</a:t>
            </a:r>
            <a:r>
              <a:rPr lang="de-DE" dirty="0"/>
              <a:t> 3d gedruckte dadurch </a:t>
            </a:r>
            <a:r>
              <a:rPr lang="de-DE" dirty="0" err="1"/>
              <a:t>customizable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Nfc</a:t>
            </a:r>
            <a:r>
              <a:rPr lang="de-DE" dirty="0"/>
              <a:t> tag </a:t>
            </a:r>
            <a:r>
              <a:rPr lang="de-DE" dirty="0" err="1"/>
              <a:t>entählt</a:t>
            </a:r>
            <a:r>
              <a:rPr lang="de-DE" dirty="0"/>
              <a:t> typ </a:t>
            </a:r>
            <a:r>
              <a:rPr lang="de-DE" dirty="0" err="1"/>
              <a:t>farbe</a:t>
            </a:r>
            <a:r>
              <a:rPr lang="de-DE" dirty="0"/>
              <a:t> + eindeutige </a:t>
            </a:r>
            <a:r>
              <a:rPr lang="de-DE" dirty="0" err="1"/>
              <a:t>id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Vorteil zu </a:t>
            </a:r>
            <a:r>
              <a:rPr lang="de-DE" dirty="0" err="1"/>
              <a:t>rfid</a:t>
            </a:r>
            <a:r>
              <a:rPr lang="de-DE" dirty="0"/>
              <a:t> =&gt; </a:t>
            </a:r>
            <a:r>
              <a:rPr lang="de-DE" dirty="0" err="1"/>
              <a:t>ids</a:t>
            </a:r>
            <a:r>
              <a:rPr lang="de-DE" dirty="0"/>
              <a:t> müssen nicht hinterlegt werden</a:t>
            </a:r>
          </a:p>
          <a:p>
            <a:r>
              <a:rPr lang="de-DE" dirty="0"/>
              <a:t>* </a:t>
            </a:r>
            <a:r>
              <a:rPr lang="de-DE" dirty="0" err="1"/>
              <a:t>software</a:t>
            </a:r>
            <a:r>
              <a:rPr lang="de-DE" dirty="0"/>
              <a:t> </a:t>
            </a:r>
            <a:r>
              <a:rPr lang="de-DE" dirty="0" err="1"/>
              <a:t>tool</a:t>
            </a:r>
            <a:r>
              <a:rPr lang="de-DE" dirty="0"/>
              <a:t> zum erstellen der </a:t>
            </a:r>
            <a:r>
              <a:rPr lang="de-DE" dirty="0" err="1"/>
              <a:t>nfc</a:t>
            </a:r>
            <a:r>
              <a:rPr lang="de-DE" dirty="0"/>
              <a:t> </a:t>
            </a:r>
            <a:r>
              <a:rPr lang="de-DE" dirty="0" err="1"/>
              <a:t>record</a:t>
            </a:r>
            <a:endParaRPr lang="de-DE" dirty="0"/>
          </a:p>
          <a:p>
            <a:r>
              <a:rPr lang="de-DE" dirty="0"/>
              <a:t>* somit auch über </a:t>
            </a:r>
            <a:r>
              <a:rPr lang="de-DE" dirty="0" err="1"/>
              <a:t>handy</a:t>
            </a:r>
            <a:r>
              <a:rPr lang="de-DE" dirty="0"/>
              <a:t> geklont werden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3155C-741A-4DA4-BEB4-E75FFB4681B0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6374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Verwendung </a:t>
            </a:r>
            <a:r>
              <a:rPr lang="de-DE" dirty="0" err="1"/>
              <a:t>corexy</a:t>
            </a:r>
            <a:r>
              <a:rPr lang="de-DE" dirty="0"/>
              <a:t> somit kein spiel mehr in der </a:t>
            </a:r>
            <a:r>
              <a:rPr lang="de-DE" dirty="0" err="1"/>
              <a:t>mechanik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Grössere</a:t>
            </a:r>
            <a:r>
              <a:rPr lang="de-DE" dirty="0"/>
              <a:t> </a:t>
            </a:r>
            <a:r>
              <a:rPr lang="de-DE" dirty="0" err="1"/>
              <a:t>aussmenmaße</a:t>
            </a:r>
            <a:r>
              <a:rPr lang="de-DE" dirty="0"/>
              <a:t> somit nur noch einen </a:t>
            </a:r>
            <a:r>
              <a:rPr lang="de-DE" dirty="0" err="1"/>
              <a:t>magenete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Verwendung von </a:t>
            </a:r>
            <a:r>
              <a:rPr lang="de-DE" dirty="0" err="1"/>
              <a:t>standart</a:t>
            </a:r>
            <a:r>
              <a:rPr lang="de-DE" dirty="0"/>
              <a:t> </a:t>
            </a:r>
            <a:r>
              <a:rPr lang="de-DE" dirty="0" err="1"/>
              <a:t>elektronik</a:t>
            </a:r>
            <a:r>
              <a:rPr lang="de-DE" dirty="0"/>
              <a:t> (3de </a:t>
            </a:r>
            <a:r>
              <a:rPr lang="de-DE" dirty="0" err="1"/>
              <a:t>drucker</a:t>
            </a:r>
            <a:r>
              <a:rPr lang="de-DE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Einfacher </a:t>
            </a:r>
            <a:r>
              <a:rPr lang="de-DE" dirty="0" err="1"/>
              <a:t>zusammenbau</a:t>
            </a:r>
            <a:r>
              <a:rPr lang="de-DE" dirty="0"/>
              <a:t>, 24 teile aus dem 3d </a:t>
            </a:r>
            <a:r>
              <a:rPr lang="de-DE" dirty="0" err="1"/>
              <a:t>drucker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Einfach erweiterbar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3155C-741A-4DA4-BEB4-E75FFB4681B0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7823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Verwendung </a:t>
            </a:r>
            <a:r>
              <a:rPr lang="de-DE" dirty="0" err="1"/>
              <a:t>corexy</a:t>
            </a:r>
            <a:r>
              <a:rPr lang="de-DE" dirty="0"/>
              <a:t> somit kein spiel mehr in der </a:t>
            </a:r>
            <a:r>
              <a:rPr lang="de-DE" dirty="0" err="1"/>
              <a:t>mechanik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Grössere</a:t>
            </a:r>
            <a:r>
              <a:rPr lang="de-DE" dirty="0"/>
              <a:t> </a:t>
            </a:r>
            <a:r>
              <a:rPr lang="de-DE" dirty="0" err="1"/>
              <a:t>aussmenmaße</a:t>
            </a:r>
            <a:r>
              <a:rPr lang="de-DE" dirty="0"/>
              <a:t> somit nur noch einen </a:t>
            </a:r>
            <a:r>
              <a:rPr lang="de-DE" dirty="0" err="1"/>
              <a:t>magenete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Verwendung von </a:t>
            </a:r>
            <a:r>
              <a:rPr lang="de-DE" dirty="0" err="1"/>
              <a:t>standart</a:t>
            </a:r>
            <a:r>
              <a:rPr lang="de-DE" dirty="0"/>
              <a:t> </a:t>
            </a:r>
            <a:r>
              <a:rPr lang="de-DE" dirty="0" err="1"/>
              <a:t>elektronik</a:t>
            </a:r>
            <a:r>
              <a:rPr lang="de-DE" dirty="0"/>
              <a:t> (3de </a:t>
            </a:r>
            <a:r>
              <a:rPr lang="de-DE" dirty="0" err="1"/>
              <a:t>drucker</a:t>
            </a:r>
            <a:r>
              <a:rPr lang="de-DE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Einfacher </a:t>
            </a:r>
            <a:r>
              <a:rPr lang="de-DE" dirty="0" err="1"/>
              <a:t>zusammenbau</a:t>
            </a:r>
            <a:r>
              <a:rPr lang="de-DE" dirty="0"/>
              <a:t>, 24 teile aus dem 3d </a:t>
            </a:r>
            <a:r>
              <a:rPr lang="de-DE" dirty="0" err="1"/>
              <a:t>drucker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Einfach erweiterbar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Software auf beiden </a:t>
            </a:r>
            <a:r>
              <a:rPr lang="de-DE" dirty="0" err="1"/>
              <a:t>versionen</a:t>
            </a:r>
            <a:r>
              <a:rPr lang="de-DE" dirty="0"/>
              <a:t> </a:t>
            </a:r>
            <a:r>
              <a:rPr lang="de-DE" dirty="0" err="1"/>
              <a:t>luffähig</a:t>
            </a:r>
            <a:r>
              <a:rPr lang="de-DE" dirty="0"/>
              <a:t> =&gt; </a:t>
            </a:r>
            <a:r>
              <a:rPr lang="de-DE" dirty="0" err="1"/>
              <a:t>implementierung</a:t>
            </a:r>
            <a:r>
              <a:rPr lang="de-DE" dirty="0"/>
              <a:t> HAL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3155C-741A-4DA4-BEB4-E75FFB4681B0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5778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* </a:t>
            </a:r>
            <a:r>
              <a:rPr lang="de-DE" dirty="0" err="1"/>
              <a:t>start</a:t>
            </a:r>
            <a:r>
              <a:rPr lang="de-DE" dirty="0"/>
              <a:t> der </a:t>
            </a:r>
            <a:r>
              <a:rPr lang="de-DE" dirty="0" err="1"/>
              <a:t>software</a:t>
            </a:r>
            <a:r>
              <a:rPr lang="de-DE" dirty="0"/>
              <a:t> aus </a:t>
            </a:r>
            <a:r>
              <a:rPr lang="de-DE" dirty="0" err="1"/>
              <a:t>benutzer</a:t>
            </a:r>
            <a:r>
              <a:rPr lang="de-DE" dirty="0"/>
              <a:t> </a:t>
            </a:r>
            <a:r>
              <a:rPr lang="de-DE" dirty="0" err="1"/>
              <a:t>sicht</a:t>
            </a:r>
            <a:endParaRPr lang="de-DE" dirty="0"/>
          </a:p>
          <a:p>
            <a:r>
              <a:rPr lang="de-DE" dirty="0"/>
              <a:t>* </a:t>
            </a:r>
            <a:r>
              <a:rPr lang="de-DE" dirty="0" err="1"/>
              <a:t>übersich</a:t>
            </a:r>
            <a:r>
              <a:rPr lang="de-DE" dirty="0"/>
              <a:t> des </a:t>
            </a:r>
            <a:r>
              <a:rPr lang="de-DE" dirty="0" err="1"/>
              <a:t>tisches</a:t>
            </a:r>
            <a:r>
              <a:rPr lang="de-DE" dirty="0"/>
              <a:t> selber</a:t>
            </a:r>
          </a:p>
          <a:p>
            <a:r>
              <a:rPr lang="de-DE" dirty="0"/>
              <a:t>* </a:t>
            </a:r>
            <a:r>
              <a:rPr lang="de-DE" dirty="0" err="1"/>
              <a:t>übersicht</a:t>
            </a:r>
            <a:r>
              <a:rPr lang="de-DE" dirty="0"/>
              <a:t> der web Applikation</a:t>
            </a:r>
          </a:p>
          <a:p>
            <a:endParaRPr lang="de-DE" dirty="0"/>
          </a:p>
          <a:p>
            <a:r>
              <a:rPr lang="de-DE" dirty="0"/>
              <a:t>* dabei </a:t>
            </a:r>
            <a:r>
              <a:rPr lang="de-DE" dirty="0" err="1"/>
              <a:t>dreit</a:t>
            </a:r>
            <a:r>
              <a:rPr lang="de-DE" dirty="0"/>
              <a:t> arten mit dem tisch </a:t>
            </a:r>
            <a:r>
              <a:rPr lang="de-DE" dirty="0" err="1"/>
              <a:t>bzw</a:t>
            </a:r>
            <a:r>
              <a:rPr lang="de-DE" dirty="0"/>
              <a:t> zusammen zu spielen</a:t>
            </a:r>
          </a:p>
          <a:p>
            <a:r>
              <a:rPr lang="de-DE" dirty="0"/>
              <a:t>*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3155C-741A-4DA4-BEB4-E75FFB4681B0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6738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80667C4C-B476-4DC6-9874-8997351B8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" t="11217" b="1525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8E86632B-7787-4A38-A8A1-B43BC7A147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CAE7E7">
                  <a:alpha val="20784"/>
                </a:srgbClr>
              </a:gs>
              <a:gs pos="100000">
                <a:srgbClr val="0097A1"/>
              </a:gs>
            </a:gsLst>
            <a:lin ang="8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0909A92-1B84-4E1F-B90D-3DF5F5485C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F83531A-C907-4EF8-B70C-93C06CD0A6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5E0249-8ED1-49CF-8421-2477670E7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E550A-4447-4E55-A79C-1EC6117C8270}" type="datetimeFigureOut">
              <a:rPr lang="de-DE" smtClean="0"/>
              <a:t>28.06.21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B4AB35-1B80-4C1D-A850-8AAEA08F5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EA7FA8-5C98-43F4-B444-D780BBEF3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EDC5E-9AAB-463A-86BB-4985F10C4C0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2473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BF89FD-2D92-450C-A446-9048079B3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811515A-C4DD-4E46-85E5-AD0A3D2213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B8EC1A8-56EA-408C-A0C8-0650BE023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E550A-4447-4E55-A79C-1EC6117C8270}" type="datetimeFigureOut">
              <a:rPr lang="de-DE" smtClean="0"/>
              <a:t>28.06.21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29FB6E-DEC0-44EA-A1FC-707DC2E27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CA9725-9C0A-4B7E-9D6A-33F887947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EDC5E-9AAB-463A-86BB-4985F10C4C0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7774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24DCDAE-65A3-4778-93AF-CA7C2655A8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0383C81-C828-49AE-B1DE-AD03AF8C11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2E3294-50E5-456F-BFE2-B3B6317F2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E550A-4447-4E55-A79C-1EC6117C8270}" type="datetimeFigureOut">
              <a:rPr lang="de-DE" smtClean="0"/>
              <a:t>28.06.21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C1B258-4442-42EB-8479-2309BFB8C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25AD5F-66D9-4374-BC1A-75AEECD8D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EDC5E-9AAB-463A-86BB-4985F10C4C0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1752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678B2C-CCD0-4421-A5AD-79DAEF075F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29BFC04-64CC-4389-B225-9C03F05DEF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6F466C-6200-44EE-A690-06B5FEB3D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F683-CE1A-4FE0-B7F3-67F9E0E6E23B}" type="datetimeFigureOut">
              <a:rPr lang="de-DE" smtClean="0"/>
              <a:t>28.06.21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9F0A13-F1FD-422B-8E41-425B98440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76D261-1BE4-4397-ADDA-C6FCC3DAF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9F800-D2DC-4A2C-B2C7-6F4411373F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69188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B05C33-AF1F-478D-9A65-AB4640B8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D7F49A-D4C8-436F-9F70-68A6B2588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E1EE1C-7A48-47BA-A0E1-7051313AB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F683-CE1A-4FE0-B7F3-67F9E0E6E23B}" type="datetimeFigureOut">
              <a:rPr lang="de-DE" smtClean="0"/>
              <a:t>28.06.21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FA708-F2EE-4F5E-BE39-6DEC3B0AF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BA7D249-C808-4CB4-BC10-77FAAD46B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9F800-D2DC-4A2C-B2C7-6F4411373F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8004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1842BD-8103-4A54-B60D-6953B6B15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497ADCF-955F-4718-BDC8-2E2E2F0A31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4C0297-6991-4D3A-ACBF-62A43BF14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F683-CE1A-4FE0-B7F3-67F9E0E6E23B}" type="datetimeFigureOut">
              <a:rPr lang="de-DE" smtClean="0"/>
              <a:t>28.06.21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2BE79B-47F7-4AC8-B3C7-2630099F5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D5B219-B704-43CF-A4A2-DF87CA604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9F800-D2DC-4A2C-B2C7-6F4411373F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00564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35F23B-633A-44C6-B4F2-C9C34470E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611D6A-FCD8-43EE-AC02-BEABE6F759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2CEFCD3-1A37-48AC-979B-138D7C2739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54F9EBC-1078-4A94-80C2-F33A02791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F683-CE1A-4FE0-B7F3-67F9E0E6E23B}" type="datetimeFigureOut">
              <a:rPr lang="de-DE" smtClean="0"/>
              <a:t>28.06.21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EAC0B16-B068-47E2-85B7-90C4816D4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E7E67FB-EBB0-4A11-9CBE-CF1510D10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9F800-D2DC-4A2C-B2C7-6F4411373F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637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45ED0B-0108-4981-A47B-09613F885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D582D4E-B8B7-4540-B0CB-E96853696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93439BB-4DDF-43C5-8E2E-AE3446C59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28C4E9E-830A-4D1C-B942-9988AA0592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DB2C1D1-8BC1-45D7-86BC-B4F3D523CE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AB67404-809A-4C66-9B6C-DAC3604E5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F683-CE1A-4FE0-B7F3-67F9E0E6E23B}" type="datetimeFigureOut">
              <a:rPr lang="de-DE" smtClean="0"/>
              <a:t>28.06.21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4DAC958-FE7C-4E96-8368-C8979C6D7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8065FCB-A1D1-4B1F-BA60-C115ADC62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9F800-D2DC-4A2C-B2C7-6F4411373F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35636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EF580C-32DA-4CDE-A0D4-2BB3F5F07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CBDB75F-1A38-4A7F-BCE0-3EE3F2660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F683-CE1A-4FE0-B7F3-67F9E0E6E23B}" type="datetimeFigureOut">
              <a:rPr lang="de-DE" smtClean="0"/>
              <a:t>28.06.21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B008ADA-14BB-4038-8895-3A8656ABD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432644-67EB-44FA-BA11-165294D76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9F800-D2DC-4A2C-B2C7-6F4411373F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71340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2A11B5-5614-4782-BBC4-7A195CBC0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F683-CE1A-4FE0-B7F3-67F9E0E6E23B}" type="datetimeFigureOut">
              <a:rPr lang="de-DE" smtClean="0"/>
              <a:t>28.06.21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9C6F62C-88BC-43F1-8609-E0ABA2650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F7B3E9-CDC3-4FB7-9193-1EB4776FC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9F800-D2DC-4A2C-B2C7-6F4411373F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4080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934CD5-AE60-4938-973F-F5D975407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1B5210-0411-4932-B0A6-8FCEE3852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9392C1D-7C35-4F3A-9676-D9D20B2EF2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DA0B62-D847-4CC5-9B13-6D07C1831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F683-CE1A-4FE0-B7F3-67F9E0E6E23B}" type="datetimeFigureOut">
              <a:rPr lang="de-DE" smtClean="0"/>
              <a:t>28.06.21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DC08962-F005-44EB-8962-96281CF7B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62886E-FA2C-4542-BCA1-F41F43138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9F800-D2DC-4A2C-B2C7-6F4411373F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5125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52F3E2-01AB-45C9-B700-7D4E32273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3FFC17-95F5-449E-BAFB-0081A9259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F763373-A081-4879-86BD-D03FF3DCE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E550A-4447-4E55-A79C-1EC6117C8270}" type="datetimeFigureOut">
              <a:rPr lang="de-DE" smtClean="0"/>
              <a:t>28.06.21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79EFE1-0E4E-4349-8360-E5D758C92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E5F044-2517-4814-8ECC-F20E80E1F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EDC5E-9AAB-463A-86BB-4985F10C4C0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72557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7CE48E-6872-480A-9712-2A19FD57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A6D2F5E-96E2-4D91-A4D7-770CDEC211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27BAF83-04FA-4329-B9AD-C31B46C1EE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D7A4644-4E40-4D5A-BE36-EECA8A69E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F683-CE1A-4FE0-B7F3-67F9E0E6E23B}" type="datetimeFigureOut">
              <a:rPr lang="de-DE" smtClean="0"/>
              <a:t>28.06.21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D0F5D78-5D34-45EB-8524-F15AAA5A8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517F9C2-9352-4DC0-8B4D-14B3FD891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9F800-D2DC-4A2C-B2C7-6F4411373F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14821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1D6BDF-C1F9-4A0E-ADA6-07383C91B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F021F8B-8C51-47C5-87AF-4110073AFF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C341DA-71B6-49A7-BCA9-0120CEADA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F683-CE1A-4FE0-B7F3-67F9E0E6E23B}" type="datetimeFigureOut">
              <a:rPr lang="de-DE" smtClean="0"/>
              <a:t>28.06.21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BF8950-6842-4DC1-9F03-487BDD311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AFBC49-93C7-46D6-8CAD-BF5C3BB6B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9F800-D2DC-4A2C-B2C7-6F4411373F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49084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CE937A8-6204-4891-8A77-F761C59325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A0E9A16-9447-4C19-AF22-C6F0CEDBB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B5ADA1-75F7-4407-95EB-D47B47E3E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F683-CE1A-4FE0-B7F3-67F9E0E6E23B}" type="datetimeFigureOut">
              <a:rPr lang="de-DE" smtClean="0"/>
              <a:t>28.06.21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0EB144-4560-4AFB-A720-88FCE0EAB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D5C7D50-B63A-45DC-9E35-1E841708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9F800-D2DC-4A2C-B2C7-6F4411373F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3494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C56DD6-1F6D-48C9-80C7-24528F84C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331BA5-3610-442F-A88A-B14C92707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EFCC89-D29D-4A9E-B3B4-D722B740A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E550A-4447-4E55-A79C-1EC6117C8270}" type="datetimeFigureOut">
              <a:rPr lang="de-DE" smtClean="0"/>
              <a:t>28.06.21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831485-C3CB-4481-8582-89975CB83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7AB90D-C744-43CB-812F-E23FEC58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EDC5E-9AAB-463A-86BB-4985F10C4C0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609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B4AF09-5C22-461B-91CA-69632B4FA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04C1C3-05B1-4B88-89F3-FDD4D7923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FDF8B32-EADA-440D-9930-516704CC4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F622126-7B01-4D23-8AC9-DEB7A4BF7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E550A-4447-4E55-A79C-1EC6117C8270}" type="datetimeFigureOut">
              <a:rPr lang="de-DE" smtClean="0"/>
              <a:t>28.06.21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2051804-9CFC-47F3-B2E8-A09E50E54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F841941-BC07-4BD0-9CA4-F20B88F3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EDC5E-9AAB-463A-86BB-4985F10C4C0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1679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2202E1-4D64-4E76-A215-F86C4EAB2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8EB356-A5CB-4FA2-9880-5BD710E1C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A1701C7-490C-4CE9-8974-8581681D70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A383640-783E-444C-8D05-22876AB566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C03C4D8-ABCC-45DA-A23A-140F238A59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051D755-BB3D-440A-BFD0-D9FFA09E0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E550A-4447-4E55-A79C-1EC6117C8270}" type="datetimeFigureOut">
              <a:rPr lang="de-DE" smtClean="0"/>
              <a:t>28.06.21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20C8874-EDAD-461B-8FFB-0C30A9CB1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D63F44A-D83F-40B8-854F-0BE2CF6CB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EDC5E-9AAB-463A-86BB-4985F10C4C0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4313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2B0DEE-8933-4F03-9E86-9238272A0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405D8AD-BE2D-41E9-98E5-0E2A942D2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E550A-4447-4E55-A79C-1EC6117C8270}" type="datetimeFigureOut">
              <a:rPr lang="de-DE" smtClean="0"/>
              <a:t>28.06.21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37AC259-0B22-4076-BD03-A5245FE0F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381301F-4F9B-4C98-A0E1-860C95F20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EDC5E-9AAB-463A-86BB-4985F10C4C0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1189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6893F9E-2249-4198-8C63-26241449A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E550A-4447-4E55-A79C-1EC6117C8270}" type="datetimeFigureOut">
              <a:rPr lang="de-DE" smtClean="0"/>
              <a:t>28.06.21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C21D7B8-0F46-4947-838D-C830D5C7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503489E-D84C-4E4C-8295-9EA9DDADA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EDC5E-9AAB-463A-86BB-4985F10C4C0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0990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AB960A-415C-4CDA-8201-C3DEFBAE4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BE3D51-E74E-46C8-B3B1-50524F5DE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3509CE9-CB2F-457F-9DD9-372E035CE0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B91BB97-D2B8-4AFE-9A82-6CF1094EB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E550A-4447-4E55-A79C-1EC6117C8270}" type="datetimeFigureOut">
              <a:rPr lang="de-DE" smtClean="0"/>
              <a:t>28.06.21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8BE2166-2BC0-4DA9-8179-8CB725EE0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A835F67-5C0F-4B7F-9373-3AA64784F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EDC5E-9AAB-463A-86BB-4985F10C4C0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6821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BACF66-C765-4695-94E0-F7032E197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DB2D32E-970B-4234-81B3-4288B4900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2B9DB10-7F54-4F27-9673-0FAED462C7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C0A3978-2EC8-461B-B1D8-1B8E68799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E550A-4447-4E55-A79C-1EC6117C8270}" type="datetimeFigureOut">
              <a:rPr lang="de-DE" smtClean="0"/>
              <a:t>28.06.21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5EE103D-DB86-41D1-BED0-A89028E54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049B938-7F13-41E1-A860-1FDA41EF5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EDC5E-9AAB-463A-86BB-4985F10C4C0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1743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2E98485-7E9D-4493-8BBC-0099C4784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0DBBE56-D86F-40AC-ABF5-F22C69EC0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B3B6154-F264-447E-8A94-671773FEFF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E550A-4447-4E55-A79C-1EC6117C8270}" type="datetimeFigureOut">
              <a:rPr lang="de-DE" smtClean="0"/>
              <a:t>28.06.21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9BA040-B216-475A-A57B-662FCC0831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4E2FDB-5629-42D0-BAA1-4566CA844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AEDC5E-9AAB-463A-86BB-4985F10C4C04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D2F7DD1C-C1BE-4463-9B5C-9384D53E00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" t="11217" b="1525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E2107D6-B612-4A7D-90A7-3EEDBF3DBAD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CAE7E7">
                  <a:alpha val="14000"/>
                </a:srgbClr>
              </a:gs>
              <a:gs pos="100000">
                <a:srgbClr val="0097A1">
                  <a:alpha val="46000"/>
                </a:srgbClr>
              </a:gs>
            </a:gsLst>
            <a:lin ang="8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2363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4995D76-F9F9-44CB-9568-DDB9E039E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EAF243C-70E4-4389-8CBA-6018314A6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02ED00-CC88-4190-A02B-6CC7157E35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DF683-CE1A-4FE0-B7F3-67F9E0E6E23B}" type="datetimeFigureOut">
              <a:rPr lang="de-DE" smtClean="0"/>
              <a:t>28.06.21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2C0E8D-7558-4496-B025-2A0BF65371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FD680C-5337-4674-BE7D-4F9A5F9488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9F800-D2DC-4A2C-B2C7-6F4411373F0C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87FF0821-5617-465D-9888-47F305037A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" t="11217" b="1525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D360F796-5C0F-4C21-9672-7CBE3F966F6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CAE7E7">
                  <a:alpha val="20784"/>
                </a:srgbClr>
              </a:gs>
              <a:gs pos="100000">
                <a:srgbClr val="0097A1"/>
              </a:gs>
            </a:gsLst>
            <a:lin ang="8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00"/>
          </a:p>
        </p:txBody>
      </p:sp>
    </p:spTree>
    <p:extLst>
      <p:ext uri="{BB962C8B-B14F-4D97-AF65-F5344CB8AC3E}">
        <p14:creationId xmlns:p14="http://schemas.microsoft.com/office/powerpoint/2010/main" val="2186242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Untertitel 2">
            <a:extLst>
              <a:ext uri="{FF2B5EF4-FFF2-40B4-BE49-F238E27FC236}">
                <a16:creationId xmlns:a16="http://schemas.microsoft.com/office/drawing/2014/main" id="{F5E9B29D-84BE-4886-979E-7C9328B945FA}"/>
              </a:ext>
            </a:extLst>
          </p:cNvPr>
          <p:cNvSpPr txBox="1">
            <a:spLocks/>
          </p:cNvSpPr>
          <p:nvPr/>
        </p:nvSpPr>
        <p:spPr>
          <a:xfrm>
            <a:off x="55418" y="4987465"/>
            <a:ext cx="6290408" cy="12422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3200" b="1" dirty="0">
                <a:effectLst/>
                <a:latin typeface="Arial" panose="020B0604020202020204" pitchFamily="34" charset="0"/>
              </a:rPr>
              <a:t>Integration eines eingebetteten Systems in eine Cloud-Infrastruktur am Beispiel eines autonomen Schachtischs</a:t>
            </a:r>
            <a:endParaRPr lang="de-DE" sz="3200" b="1" dirty="0"/>
          </a:p>
        </p:txBody>
      </p:sp>
    </p:spTree>
    <p:extLst>
      <p:ext uri="{BB962C8B-B14F-4D97-AF65-F5344CB8AC3E}">
        <p14:creationId xmlns:p14="http://schemas.microsoft.com/office/powerpoint/2010/main" val="3901030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46E2A38-ACC8-44E6-85E2-A79CBAF15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252532"/>
            <a:ext cx="11100816" cy="22586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746E55A-CF83-4AAF-8E53-52371A74B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634" y="441079"/>
            <a:ext cx="6004728" cy="18815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/>
            <a:r>
              <a:rPr lang="en-US" sz="3200" dirty="0" err="1">
                <a:solidFill>
                  <a:schemeClr val="bg1"/>
                </a:solidFill>
              </a:rPr>
              <a:t>Hinweis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vor</a:t>
            </a:r>
            <a:r>
              <a:rPr lang="en-US" sz="3200" dirty="0">
                <a:solidFill>
                  <a:schemeClr val="bg1"/>
                </a:solidFill>
              </a:rPr>
              <a:t> der Demo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64DD64F-D7D5-44E8-AEFF-76F25D90DA33}"/>
              </a:ext>
            </a:extLst>
          </p:cNvPr>
          <p:cNvSpPr txBox="1"/>
          <p:nvPr/>
        </p:nvSpPr>
        <p:spPr>
          <a:xfrm>
            <a:off x="1165608" y="4355996"/>
            <a:ext cx="2672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/>
              <a:t>Schach-AI </a:t>
            </a:r>
            <a:endParaRPr lang="en-GB" sz="40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5E0D58F-363A-4277-80D0-EC4E83EA694F}"/>
              </a:ext>
            </a:extLst>
          </p:cNvPr>
          <p:cNvSpPr txBox="1"/>
          <p:nvPr/>
        </p:nvSpPr>
        <p:spPr>
          <a:xfrm>
            <a:off x="4759568" y="4109775"/>
            <a:ext cx="26728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/>
              <a:t>Nutzer mit Schachtisch</a:t>
            </a:r>
            <a:endParaRPr lang="en-GB" sz="40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8F40632-208A-466F-9C24-D1053B953E1E}"/>
              </a:ext>
            </a:extLst>
          </p:cNvPr>
          <p:cNvSpPr txBox="1"/>
          <p:nvPr/>
        </p:nvSpPr>
        <p:spPr>
          <a:xfrm>
            <a:off x="8628182" y="4137270"/>
            <a:ext cx="29089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/>
              <a:t>Nutzer in der Web-App</a:t>
            </a:r>
            <a:endParaRPr lang="en-GB" sz="4000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D28DA976-2B7A-4FF2-9A05-8A25D287C2FA}"/>
              </a:ext>
            </a:extLst>
          </p:cNvPr>
          <p:cNvCxnSpPr/>
          <p:nvPr/>
        </p:nvCxnSpPr>
        <p:spPr>
          <a:xfrm>
            <a:off x="4200210" y="3881176"/>
            <a:ext cx="0" cy="1524837"/>
          </a:xfrm>
          <a:prstGeom prst="line">
            <a:avLst/>
          </a:prstGeom>
          <a:ln w="762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6D85E594-7166-4152-B49A-D3B51526F2F0}"/>
              </a:ext>
            </a:extLst>
          </p:cNvPr>
          <p:cNvCxnSpPr/>
          <p:nvPr/>
        </p:nvCxnSpPr>
        <p:spPr>
          <a:xfrm>
            <a:off x="8030305" y="3908377"/>
            <a:ext cx="0" cy="1524837"/>
          </a:xfrm>
          <a:prstGeom prst="line">
            <a:avLst/>
          </a:prstGeom>
          <a:ln w="762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6334353A-2513-4ED5-8A57-C99ED20E6107}"/>
              </a:ext>
            </a:extLst>
          </p:cNvPr>
          <p:cNvSpPr txBox="1"/>
          <p:nvPr/>
        </p:nvSpPr>
        <p:spPr>
          <a:xfrm>
            <a:off x="3798029" y="2748225"/>
            <a:ext cx="45959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3 mögliche Spiel-Optionen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16720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FE521-ED80-4E72-B29D-E6CB0E515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de-DE" sz="88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21080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746E55A-CF83-4AAF-8E53-52371A74B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506727"/>
            <a:ext cx="3885141" cy="15267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r"/>
            <a:r>
              <a:rPr lang="en-US" sz="3000">
                <a:solidFill>
                  <a:schemeClr val="bg1"/>
                </a:solidFill>
              </a:rPr>
              <a:t>Hardware Komponenten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ABCC12F-9213-4C16-BDD6-1115E77B7F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45336" y="506727"/>
            <a:ext cx="6609921" cy="15267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Eingebettetes</a:t>
            </a:r>
            <a:r>
              <a:rPr lang="en-US" sz="2200" dirty="0">
                <a:solidFill>
                  <a:schemeClr val="bg1"/>
                </a:solidFill>
              </a:rPr>
              <a:t> System</a:t>
            </a:r>
          </a:p>
          <a:p>
            <a:r>
              <a:rPr lang="en-US" sz="2200" dirty="0" err="1">
                <a:solidFill>
                  <a:schemeClr val="bg1"/>
                </a:solidFill>
              </a:rPr>
              <a:t>Schrittmotor-Steuerung</a:t>
            </a:r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>
                <a:solidFill>
                  <a:schemeClr val="bg1"/>
                </a:solidFill>
              </a:rPr>
              <a:t>NFC Reader | </a:t>
            </a:r>
            <a:r>
              <a:rPr lang="en-US" sz="2200" dirty="0" err="1">
                <a:solidFill>
                  <a:schemeClr val="bg1"/>
                </a:solidFill>
              </a:rPr>
              <a:t>Elektromagnet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6812FE6-A478-40D0-A1B6-C5C9473637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9" r="17935"/>
          <a:stretch/>
        </p:blipFill>
        <p:spPr>
          <a:xfrm>
            <a:off x="352056" y="2350983"/>
            <a:ext cx="5656858" cy="4455520"/>
          </a:xfrm>
          <a:prstGeom prst="rect">
            <a:avLst/>
          </a:prstGeom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EDA1F0A9-D442-4454-B903-2E7A93084A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6" r="18185"/>
          <a:stretch/>
        </p:blipFill>
        <p:spPr>
          <a:xfrm>
            <a:off x="6313716" y="2350983"/>
            <a:ext cx="5656856" cy="445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56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8A4BC59C-D6B3-44AC-84E0-4C0DAF152AA4}"/>
              </a:ext>
            </a:extLst>
          </p:cNvPr>
          <p:cNvSpPr/>
          <p:nvPr/>
        </p:nvSpPr>
        <p:spPr>
          <a:xfrm>
            <a:off x="227763" y="1815346"/>
            <a:ext cx="2706356" cy="3227307"/>
          </a:xfrm>
          <a:prstGeom prst="rightArrow">
            <a:avLst>
              <a:gd name="adj1" fmla="val 100000"/>
              <a:gd name="adj2" fmla="val 37290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154098B-5C1E-4DF5-AB56-7D6D1AD35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763" y="2413000"/>
            <a:ext cx="2525485" cy="1655762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Cloud-Infrastruktur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E509A50-2AF4-4F87-9341-DF692005C59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776" y="604244"/>
            <a:ext cx="9038847" cy="564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57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789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CB2C8D-9ED7-477F-8E39-7774B0B4C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de-DE" sz="4800"/>
              <a:t>Spielplan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Inhaltsplatzhalter 2">
            <a:extLst>
              <a:ext uri="{FF2B5EF4-FFF2-40B4-BE49-F238E27FC236}">
                <a16:creationId xmlns:a16="http://schemas.microsoft.com/office/drawing/2014/main" id="{67BC9DB1-86F9-4D21-8988-90F02F97B7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79742"/>
              </p:ext>
            </p:extLst>
          </p:nvPr>
        </p:nvGraphicFramePr>
        <p:xfrm>
          <a:off x="6096000" y="1399032"/>
          <a:ext cx="5501834" cy="4471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9116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11" descr="Ein Bild, das Möbel, Tisch, Sitz, Couchtisch enthält.&#10;&#10;Automatisch generierte Beschreibung">
            <a:extLst>
              <a:ext uri="{FF2B5EF4-FFF2-40B4-BE49-F238E27FC236}">
                <a16:creationId xmlns:a16="http://schemas.microsoft.com/office/drawing/2014/main" id="{F0A8C715-A317-F04C-A449-8777FE3EB0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185951"/>
            <a:ext cx="12329053" cy="6935092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23D47AD-1B19-401A-AC5D-363600EDF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Plan</a:t>
            </a:r>
          </a:p>
        </p:txBody>
      </p:sp>
    </p:spTree>
    <p:extLst>
      <p:ext uri="{BB962C8B-B14F-4D97-AF65-F5344CB8AC3E}">
        <p14:creationId xmlns:p14="http://schemas.microsoft.com/office/powerpoint/2010/main" val="4151993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3D47AD-1B19-401A-AC5D-363600EDF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Zielsetzung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AF87801-96D4-49CB-B9CB-5A9D87246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effectLst/>
                <a:latin typeface="Arial" panose="020B0604020202020204" pitchFamily="34" charset="0"/>
              </a:rPr>
              <a:t>Funktionalitäten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37CDE00-31E0-4C6F-A7D2-A00696271F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de-DE" sz="2000" dirty="0">
                <a:effectLst/>
                <a:latin typeface="Arial" panose="020B0604020202020204" pitchFamily="34" charset="0"/>
              </a:rPr>
              <a:t>Erkennung Figur-Stellung</a:t>
            </a:r>
          </a:p>
          <a:p>
            <a:r>
              <a:rPr lang="de-DE" sz="2000" dirty="0">
                <a:effectLst/>
                <a:latin typeface="Arial" panose="020B0604020202020204" pitchFamily="34" charset="0"/>
              </a:rPr>
              <a:t>Automatisches Bewegen der Figuren</a:t>
            </a:r>
          </a:p>
          <a:p>
            <a:r>
              <a:rPr lang="de-DE" sz="2000" dirty="0">
                <a:effectLst/>
                <a:latin typeface="Arial" panose="020B0604020202020204" pitchFamily="34" charset="0"/>
              </a:rPr>
              <a:t>Livestream des Spiels</a:t>
            </a:r>
          </a:p>
          <a:p>
            <a:r>
              <a:rPr lang="de-DE" sz="2000" dirty="0">
                <a:effectLst/>
                <a:latin typeface="Arial" panose="020B0604020202020204" pitchFamily="34" charset="0"/>
              </a:rPr>
              <a:t>Parkposition für ausgeschiedene Figuren</a:t>
            </a:r>
          </a:p>
          <a:p>
            <a:r>
              <a:rPr lang="de-DE" sz="2000" dirty="0">
                <a:effectLst/>
                <a:latin typeface="Arial" panose="020B0604020202020204" pitchFamily="34" charset="0"/>
              </a:rPr>
              <a:t>Stand-Alone Funktionalität</a:t>
            </a:r>
            <a:endParaRPr lang="de-DE" sz="200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E86C825-CE4B-4B04-B0BD-3BFFBDBB56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Technische Umsetzung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E48F901-54DC-4249-8118-11C4022BC1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Customized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Linux-System auf dem eingebetteten System</a:t>
            </a:r>
          </a:p>
          <a:p>
            <a:r>
              <a:rPr lang="de-DE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Near</a:t>
            </a:r>
            <a:r>
              <a:rPr lang="de-DE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Field Communication</a:t>
            </a:r>
          </a:p>
          <a:p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X-Y-Achsenkonfiguration</a:t>
            </a:r>
          </a:p>
          <a:p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3D Druck der mechanischen Komponenten</a:t>
            </a:r>
          </a:p>
          <a:p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Zentraler Game-Server</a:t>
            </a:r>
          </a:p>
          <a:p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CI|CD Pipeline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2754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4462044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B979F22-F7B3-4C92-B3F4-DEFC7F61D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4615840"/>
            <a:ext cx="3885141" cy="15267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Entwickelter</a:t>
            </a:r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Prototyp</a:t>
            </a:r>
            <a:br>
              <a:rPr lang="en-US" sz="3000" dirty="0">
                <a:solidFill>
                  <a:schemeClr val="bg1"/>
                </a:solidFill>
              </a:rPr>
            </a:br>
            <a:r>
              <a:rPr lang="en-US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Development Kit</a:t>
            </a:r>
            <a:endParaRPr lang="en-US" sz="30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Inhaltsplatzhalter 7" descr="Ein Bild, das Text, Boden, drinnen enthält.&#10;&#10;Automatisch generierte Beschreibung">
            <a:extLst>
              <a:ext uri="{FF2B5EF4-FFF2-40B4-BE49-F238E27FC236}">
                <a16:creationId xmlns:a16="http://schemas.microsoft.com/office/drawing/2014/main" id="{5C046128-AE30-44B7-9176-67AD77A5DB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0088"/>
          <a:stretch/>
        </p:blipFill>
        <p:spPr>
          <a:xfrm>
            <a:off x="393308" y="352931"/>
            <a:ext cx="5559480" cy="3749040"/>
          </a:xfrm>
          <a:prstGeom prst="rect">
            <a:avLst/>
          </a:prstGeom>
        </p:spPr>
      </p:pic>
      <p:pic>
        <p:nvPicPr>
          <p:cNvPr id="12" name="Inhaltsplatzhalter 11" descr="Ein Bild, das Elektronik enthält.&#10;&#10;Automatisch generierte Beschreibung">
            <a:extLst>
              <a:ext uri="{FF2B5EF4-FFF2-40B4-BE49-F238E27FC236}">
                <a16:creationId xmlns:a16="http://schemas.microsoft.com/office/drawing/2014/main" id="{603084DF-073D-495B-BFB0-85479F00223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6" r="-3" b="1345"/>
          <a:stretch/>
        </p:blipFill>
        <p:spPr>
          <a:xfrm>
            <a:off x="6251736" y="357013"/>
            <a:ext cx="5546955" cy="374904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4690076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13CFD0F-888D-435C-82E1-AF8D8F7A60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45336" y="4615840"/>
            <a:ext cx="6609921" cy="1526741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 err="1">
                <a:solidFill>
                  <a:schemeClr val="bg1"/>
                </a:solidFill>
              </a:rPr>
              <a:t>Grundlegende</a:t>
            </a:r>
            <a:r>
              <a:rPr lang="en-US" sz="2200" dirty="0">
                <a:solidFill>
                  <a:schemeClr val="bg1"/>
                </a:solidFill>
              </a:rPr>
              <a:t> Hard- und </a:t>
            </a:r>
            <a:r>
              <a:rPr lang="en-US" sz="2200" dirty="0" err="1">
                <a:solidFill>
                  <a:schemeClr val="bg1"/>
                </a:solidFill>
              </a:rPr>
              <a:t>Softwareentwicklung</a:t>
            </a:r>
            <a:endParaRPr lang="en-US" sz="2200" dirty="0">
              <a:solidFill>
                <a:schemeClr val="bg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363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4462044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B979F22-F7B3-4C92-B3F4-DEFC7F61D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4615840"/>
            <a:ext cx="3885141" cy="15267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Entwickelter</a:t>
            </a:r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Prototyp</a:t>
            </a:r>
            <a:b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Development Kit</a:t>
            </a:r>
          </a:p>
        </p:txBody>
      </p:sp>
      <p:pic>
        <p:nvPicPr>
          <p:cNvPr id="8" name="Inhaltsplatzhalter 7" descr="Ein Bild, das Text, Boden, drinnen enthält.&#10;&#10;Automatisch generierte Beschreibung">
            <a:extLst>
              <a:ext uri="{FF2B5EF4-FFF2-40B4-BE49-F238E27FC236}">
                <a16:creationId xmlns:a16="http://schemas.microsoft.com/office/drawing/2014/main" id="{5C046128-AE30-44B7-9176-67AD77A5DB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0088"/>
          <a:stretch/>
        </p:blipFill>
        <p:spPr>
          <a:xfrm>
            <a:off x="393308" y="352931"/>
            <a:ext cx="5559480" cy="374904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4690076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13CFD0F-888D-435C-82E1-AF8D8F7A60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45336" y="4615840"/>
            <a:ext cx="6609921" cy="15267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2200">
              <a:solidFill>
                <a:schemeClr val="bg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</a:rPr>
              <a:t>Grundlegende</a:t>
            </a:r>
            <a:r>
              <a:rPr lang="en-US" sz="2200" dirty="0">
                <a:solidFill>
                  <a:schemeClr val="bg1"/>
                </a:solidFill>
              </a:rPr>
              <a:t> Hard- und </a:t>
            </a:r>
            <a:r>
              <a:rPr lang="en-US" sz="2200">
                <a:solidFill>
                  <a:schemeClr val="bg1"/>
                </a:solidFill>
              </a:rPr>
              <a:t>Softwareentwicklung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E3D7819-4E98-4387-B5E9-1876D80F55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72069" y="352931"/>
            <a:ext cx="5559480" cy="3684588"/>
          </a:xfrm>
        </p:spPr>
        <p:txBody>
          <a:bodyPr/>
          <a:lstStyle/>
          <a:p>
            <a:r>
              <a:rPr lang="de-DE" dirty="0"/>
              <a:t>55 x 55 x 17 cm</a:t>
            </a:r>
          </a:p>
          <a:p>
            <a:r>
              <a:rPr lang="de-DE" dirty="0"/>
              <a:t>duales Magnetspulen-System</a:t>
            </a:r>
          </a:p>
          <a:p>
            <a:r>
              <a:rPr lang="de-DE" dirty="0"/>
              <a:t>selbstentwickelte Platinen</a:t>
            </a:r>
          </a:p>
          <a:p>
            <a:r>
              <a:rPr lang="de-DE" dirty="0"/>
              <a:t>SPI-Bus basierende Kommunikation</a:t>
            </a:r>
          </a:p>
          <a:p>
            <a:r>
              <a:rPr lang="de-DE" dirty="0"/>
              <a:t>flexibles Hardware-Design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de-DE" dirty="0">
                <a:sym typeface="Wingdings" panose="05000000000000000000" pitchFamily="2" charset="2"/>
              </a:rPr>
              <a:t>Parkpositionen nicht möglich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2753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82D42E-3805-42FE-82D0-8A1D4C081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142" y="479990"/>
            <a:ext cx="360540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Exkurs</a:t>
            </a:r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0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Schachfiguren</a:t>
            </a:r>
            <a:endParaRPr lang="en-US" sz="30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685571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1704185-C290-470E-9404-F4BB3D2715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78783" y="411881"/>
            <a:ext cx="6512265" cy="14617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 err="1">
                <a:solidFill>
                  <a:schemeClr val="bg1"/>
                </a:solidFill>
              </a:rPr>
              <a:t>Schachfigur</a:t>
            </a:r>
            <a:r>
              <a:rPr lang="en-US" sz="1800" dirty="0">
                <a:solidFill>
                  <a:schemeClr val="bg1"/>
                </a:solidFill>
              </a:rPr>
              <a:t>-Basis</a:t>
            </a:r>
          </a:p>
          <a:p>
            <a:r>
              <a:rPr lang="en-US" sz="1800" dirty="0">
                <a:solidFill>
                  <a:schemeClr val="bg1"/>
                </a:solidFill>
              </a:rPr>
              <a:t>NFC-Tag</a:t>
            </a:r>
          </a:p>
          <a:p>
            <a:r>
              <a:rPr lang="en-US" sz="1800" dirty="0">
                <a:solidFill>
                  <a:schemeClr val="bg1"/>
                </a:solidFill>
              </a:rPr>
              <a:t>Magnet</a:t>
            </a:r>
          </a:p>
          <a:p>
            <a:r>
              <a:rPr lang="en-US" sz="1800" dirty="0" err="1">
                <a:solidFill>
                  <a:schemeClr val="bg1"/>
                </a:solidFill>
              </a:rPr>
              <a:t>Filzgleiter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423B74BF-77EA-46EA-BB66-BFAEA3F5E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92" y="3429000"/>
            <a:ext cx="6601463" cy="2062957"/>
          </a:xfrm>
          <a:prstGeom prst="rect">
            <a:avLst/>
          </a:prstGeom>
        </p:spPr>
      </p:pic>
      <p:pic>
        <p:nvPicPr>
          <p:cNvPr id="10" name="Grafik 9" descr="Ein Bild, das Tisch enthält.&#10;&#10;Automatisch generierte Beschreibung">
            <a:extLst>
              <a:ext uri="{FF2B5EF4-FFF2-40B4-BE49-F238E27FC236}">
                <a16:creationId xmlns:a16="http://schemas.microsoft.com/office/drawing/2014/main" id="{53BDD595-D3E1-4853-AAEC-355BDA6407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82" y="2614945"/>
            <a:ext cx="7367367" cy="391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94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B979F22-F7B3-4C92-B3F4-DEFC7F61D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506727"/>
            <a:ext cx="3885141" cy="15267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Entwickelter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Prototyp</a:t>
            </a:r>
            <a:br>
              <a:rPr lang="en-US" sz="3000" dirty="0">
                <a:solidFill>
                  <a:schemeClr val="bg1"/>
                </a:solidFill>
              </a:rPr>
            </a:br>
            <a:r>
              <a:rPr lang="en-US" sz="3000" b="1" dirty="0">
                <a:solidFill>
                  <a:schemeClr val="bg1"/>
                </a:solidFill>
              </a:rPr>
              <a:t>Production Version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13CFD0F-888D-435C-82E1-AF8D8F7A60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45336" y="506727"/>
            <a:ext cx="6609921" cy="15267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bg1"/>
                </a:solidFill>
              </a:rPr>
              <a:t>Optimierung</a:t>
            </a:r>
            <a:r>
              <a:rPr lang="en-US" sz="2200" dirty="0">
                <a:solidFill>
                  <a:schemeClr val="bg1"/>
                </a:solidFill>
              </a:rPr>
              <a:t> der </a:t>
            </a:r>
            <a:r>
              <a:rPr lang="en-US" sz="2200" dirty="0" err="1">
                <a:solidFill>
                  <a:schemeClr val="bg1"/>
                </a:solidFill>
              </a:rPr>
              <a:t>Mechanik</a:t>
            </a:r>
            <a:r>
              <a:rPr lang="en-US" sz="2200" dirty="0">
                <a:solidFill>
                  <a:schemeClr val="bg1"/>
                </a:solidFill>
              </a:rPr>
              <a:t> und </a:t>
            </a:r>
            <a:r>
              <a:rPr lang="en-US" sz="2200" dirty="0" err="1">
                <a:solidFill>
                  <a:schemeClr val="bg1"/>
                </a:solidFill>
              </a:rPr>
              <a:t>Elektronik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18" name="Inhaltsplatzhalter 17" descr="Ein Bild, das Text, Musik enthält.&#10;&#10;Automatisch generierte Beschreibung">
            <a:extLst>
              <a:ext uri="{FF2B5EF4-FFF2-40B4-BE49-F238E27FC236}">
                <a16:creationId xmlns:a16="http://schemas.microsoft.com/office/drawing/2014/main" id="{5DAD4904-B166-4AF8-9822-54AFF7FBD7F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9881"/>
          <a:stretch/>
        </p:blipFill>
        <p:spPr>
          <a:xfrm rot="10800000">
            <a:off x="399562" y="2523915"/>
            <a:ext cx="5546971" cy="3749040"/>
          </a:xfrm>
          <a:prstGeom prst="rect">
            <a:avLst/>
          </a:prstGeom>
        </p:spPr>
      </p:pic>
      <p:pic>
        <p:nvPicPr>
          <p:cNvPr id="21" name="Inhaltsplatzhalter 20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A714A0D7-50A2-4B2B-BCC6-A695E4ABAE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59" r="2" b="229"/>
          <a:stretch/>
        </p:blipFill>
        <p:spPr>
          <a:xfrm>
            <a:off x="6251736" y="2532212"/>
            <a:ext cx="5546955" cy="374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84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3C63E67A-9B5E-4B09-A2D9-68669CEEE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506727"/>
            <a:ext cx="3885141" cy="15267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000">
                <a:solidFill>
                  <a:schemeClr val="bg1"/>
                </a:solidFill>
              </a:rPr>
              <a:t>Entwickelter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>
                <a:solidFill>
                  <a:schemeClr val="bg1"/>
                </a:solidFill>
              </a:rPr>
              <a:t>Prototyp</a:t>
            </a:r>
            <a:br>
              <a:rPr lang="en-US" sz="3000" dirty="0">
                <a:solidFill>
                  <a:schemeClr val="bg1"/>
                </a:solidFill>
              </a:rPr>
            </a:br>
            <a:r>
              <a:rPr lang="en-US" sz="3000" b="1" dirty="0">
                <a:solidFill>
                  <a:schemeClr val="bg1"/>
                </a:solidFill>
              </a:rPr>
              <a:t>Production Version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EE70A6BE-8CE3-4A9C-9C7D-DF5D01E61472}"/>
              </a:ext>
            </a:extLst>
          </p:cNvPr>
          <p:cNvSpPr txBox="1">
            <a:spLocks/>
          </p:cNvSpPr>
          <p:nvPr/>
        </p:nvSpPr>
        <p:spPr>
          <a:xfrm>
            <a:off x="4945336" y="506727"/>
            <a:ext cx="6609921" cy="1526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</a:rPr>
              <a:t>Optimierung der Mechanik und Elektronik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18" name="Inhaltsplatzhalter 17" descr="Ein Bild, das Text, Musik enthält.&#10;&#10;Automatisch generierte Beschreibung">
            <a:extLst>
              <a:ext uri="{FF2B5EF4-FFF2-40B4-BE49-F238E27FC236}">
                <a16:creationId xmlns:a16="http://schemas.microsoft.com/office/drawing/2014/main" id="{5DAD4904-B166-4AF8-9822-54AFF7FBD7F4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9881"/>
          <a:stretch/>
        </p:blipFill>
        <p:spPr>
          <a:xfrm rot="10800000">
            <a:off x="399562" y="2523915"/>
            <a:ext cx="5546971" cy="3749040"/>
          </a:xfrm>
          <a:prstGeom prst="rect">
            <a:avLst/>
          </a:prstGeom>
        </p:spPr>
      </p:pic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F28CC1B9-3F4B-4B25-B92D-82CB55715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5468" y="2523915"/>
            <a:ext cx="5108331" cy="3653048"/>
          </a:xfrm>
        </p:spPr>
        <p:txBody>
          <a:bodyPr>
            <a:normAutofit lnSpcReduction="10000"/>
          </a:bodyPr>
          <a:lstStyle/>
          <a:p>
            <a:r>
              <a:rPr lang="de-DE" dirty="0"/>
              <a:t>64 x 64 x 17 cm</a:t>
            </a:r>
          </a:p>
          <a:p>
            <a:r>
              <a:rPr lang="de-DE" dirty="0"/>
              <a:t>Basis aus Aluprofilen</a:t>
            </a:r>
          </a:p>
          <a:p>
            <a:r>
              <a:rPr lang="de-DE" dirty="0"/>
              <a:t>eliminiert alle Fehlerquellen des Development Kits</a:t>
            </a:r>
          </a:p>
          <a:p>
            <a:r>
              <a:rPr lang="de-DE" dirty="0" err="1"/>
              <a:t>CoreXY</a:t>
            </a:r>
            <a:r>
              <a:rPr lang="de-DE" dirty="0"/>
              <a:t>-Mechanik </a:t>
            </a:r>
            <a:r>
              <a:rPr lang="de-DE" i="1" dirty="0"/>
              <a:t>(schneller, zuverlässiger)</a:t>
            </a:r>
          </a:p>
          <a:p>
            <a:r>
              <a:rPr lang="de-DE" dirty="0"/>
              <a:t>Parkpositionen für alle Figuren</a:t>
            </a:r>
          </a:p>
          <a:p>
            <a:r>
              <a:rPr lang="de-DE" dirty="0"/>
              <a:t>v</a:t>
            </a:r>
            <a:r>
              <a:rPr lang="de-DE"/>
              <a:t>ereinfacht </a:t>
            </a:r>
            <a:r>
              <a:rPr lang="de-DE" dirty="0"/>
              <a:t>möglichen Nachbau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8000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680</Words>
  <Application>Microsoft Macintosh PowerPoint</Application>
  <PresentationFormat>Breitbild</PresentationFormat>
  <Paragraphs>138</Paragraphs>
  <Slides>14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Tw Cen MT</vt:lpstr>
      <vt:lpstr>Office</vt:lpstr>
      <vt:lpstr>Benutzerdefiniertes Design</vt:lpstr>
      <vt:lpstr>PowerPoint-Präsentation</vt:lpstr>
      <vt:lpstr>Spielplan</vt:lpstr>
      <vt:lpstr>Der Plan</vt:lpstr>
      <vt:lpstr>Zielsetzung</vt:lpstr>
      <vt:lpstr>Entwickelter Prototyp Development Kit</vt:lpstr>
      <vt:lpstr>Entwickelter Prototyp Development Kit</vt:lpstr>
      <vt:lpstr>Exkurs Schachfiguren</vt:lpstr>
      <vt:lpstr>Entwickelter Prototyp Production Version</vt:lpstr>
      <vt:lpstr>Entwickelter Prototyp Production Version</vt:lpstr>
      <vt:lpstr>Hinweis vor der Demo</vt:lpstr>
      <vt:lpstr>Demo</vt:lpstr>
      <vt:lpstr>Hardware Komponenten</vt:lpstr>
      <vt:lpstr>Cloud-Infrastruktur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AtomicChess</dc:title>
  <dc:creator>Marcel Ochsendorf</dc:creator>
  <cp:lastModifiedBy>Microsoft Office-Benutzer</cp:lastModifiedBy>
  <cp:revision>54</cp:revision>
  <dcterms:created xsi:type="dcterms:W3CDTF">2021-06-26T10:44:56Z</dcterms:created>
  <dcterms:modified xsi:type="dcterms:W3CDTF">2021-06-28T07:22:15Z</dcterms:modified>
</cp:coreProperties>
</file>